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58" r:id="rId6"/>
    <p:sldId id="269" r:id="rId7"/>
    <p:sldId id="268" r:id="rId8"/>
    <p:sldId id="261" r:id="rId9"/>
    <p:sldId id="262" r:id="rId10"/>
    <p:sldId id="265" r:id="rId11"/>
    <p:sldId id="270" r:id="rId12"/>
    <p:sldId id="271" r:id="rId13"/>
    <p:sldId id="272" r:id="rId14"/>
    <p:sldId id="264" r:id="rId15"/>
    <p:sldId id="266" r:id="rId16"/>
    <p:sldId id="267"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0"/>
  </p:normalViewPr>
  <p:slideViewPr>
    <p:cSldViewPr snapToGrid="0" snapToObjects="1">
      <p:cViewPr varScale="1">
        <p:scale>
          <a:sx n="61" d="100"/>
          <a:sy n="61" d="100"/>
        </p:scale>
        <p:origin x="-1470" y="-102"/>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94772864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lvl1pPr>
              <a:defRPr sz="1300"/>
            </a:lvl1pPr>
          </a:lstStyle>
          <a:p>
            <a:r>
              <a:t>-Hand out On Call Document/Card</a:t>
            </a:r>
          </a:p>
        </p:txBody>
      </p:sp>
    </p:spTree>
    <p:extLst>
      <p:ext uri="{BB962C8B-B14F-4D97-AF65-F5344CB8AC3E}">
        <p14:creationId xmlns:p14="http://schemas.microsoft.com/office/powerpoint/2010/main" xmlns="" val="58919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Shape 12"/>
          <p:cNvSpPr/>
          <p:nvPr/>
        </p:nvSpPr>
        <p:spPr>
          <a:xfrm>
            <a:off x="571500" y="4749800"/>
            <a:ext cx="11868094" cy="129"/>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Shape 13"/>
          <p:cNvSpPr>
            <a:spLocks noGrp="1"/>
          </p:cNvSpPr>
          <p:nvPr>
            <p:ph type="title"/>
          </p:nvPr>
        </p:nvSpPr>
        <p:spPr>
          <a:xfrm>
            <a:off x="571500" y="1320800"/>
            <a:ext cx="11861800" cy="3175000"/>
          </a:xfrm>
          <a:prstGeom prst="rect">
            <a:avLst/>
          </a:prstGeom>
        </p:spPr>
        <p:txBody>
          <a:bodyPr/>
          <a:lstStyle/>
          <a:p>
            <a:r>
              <a:t>Title Text</a:t>
            </a:r>
          </a:p>
        </p:txBody>
      </p:sp>
      <p:sp>
        <p:nvSpPr>
          <p:cNvPr id="14" name="Shape 14"/>
          <p:cNvSpPr>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Shape 101"/>
          <p:cNvSpPr>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Shape 102"/>
          <p:cNvSpPr>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“Type a quote here.”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Shape 110"/>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Shape 11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Shape 22"/>
          <p:cNvSpPr/>
          <p:nvPr/>
        </p:nvSpPr>
        <p:spPr>
          <a:xfrm rot="5400000">
            <a:off x="6832536" y="8686863"/>
            <a:ext cx="142252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Shape 23"/>
          <p:cNvSpPr>
            <a:spLocks noGrp="1"/>
          </p:cNvSpPr>
          <p:nvPr>
            <p:ph type="pic" idx="13"/>
          </p:nvPr>
        </p:nvSpPr>
        <p:spPr>
          <a:xfrm>
            <a:off x="0" y="0"/>
            <a:ext cx="13004800" cy="7594600"/>
          </a:xfrm>
          <a:prstGeom prst="rect">
            <a:avLst/>
          </a:prstGeom>
        </p:spPr>
        <p:txBody>
          <a:bodyPr lIns="91439" tIns="45719" rIns="91439" bIns="45719">
            <a:noAutofit/>
          </a:bodyPr>
          <a:lstStyle/>
          <a:p>
            <a:endParaRPr/>
          </a:p>
        </p:txBody>
      </p:sp>
      <p:sp>
        <p:nvSpPr>
          <p:cNvPr id="24" name="Shape 24"/>
          <p:cNvSpPr>
            <a:spLocks noGrp="1"/>
          </p:cNvSpPr>
          <p:nvPr>
            <p:ph type="title"/>
          </p:nvPr>
        </p:nvSpPr>
        <p:spPr>
          <a:xfrm>
            <a:off x="1409700" y="7785100"/>
            <a:ext cx="5791200" cy="1701800"/>
          </a:xfrm>
          <a:prstGeom prst="rect">
            <a:avLst/>
          </a:prstGeom>
        </p:spPr>
        <p:txBody>
          <a:bodyPr anchor="ctr"/>
          <a:lstStyle>
            <a:lvl1pPr algn="r"/>
          </a:lstStyle>
          <a:p>
            <a:r>
              <a:t>Title Text</a:t>
            </a:r>
          </a:p>
        </p:txBody>
      </p:sp>
      <p:sp>
        <p:nvSpPr>
          <p:cNvPr id="25" name="Shape 25"/>
          <p:cNvSpPr>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3289300"/>
            <a:ext cx="11861800" cy="3175000"/>
          </a:xfrm>
          <a:prstGeom prst="rect">
            <a:avLst/>
          </a:prstGeom>
        </p:spPr>
        <p:txBody>
          <a:bodyPr anchor="ct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Shape 41"/>
          <p:cNvSpPr/>
          <p:nvPr/>
        </p:nvSpPr>
        <p:spPr>
          <a:xfrm>
            <a:off x="571500" y="4864100"/>
            <a:ext cx="5334476" cy="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Shape 42"/>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Shape 43"/>
          <p:cNvSpPr>
            <a:spLocks noGrp="1"/>
          </p:cNvSpPr>
          <p:nvPr>
            <p:ph type="title"/>
          </p:nvPr>
        </p:nvSpPr>
        <p:spPr>
          <a:xfrm>
            <a:off x="571500" y="1435100"/>
            <a:ext cx="5334000" cy="3175000"/>
          </a:xfrm>
          <a:prstGeom prst="rect">
            <a:avLst/>
          </a:prstGeom>
        </p:spPr>
        <p:txBody>
          <a:bodyPr/>
          <a:lstStyle/>
          <a:p>
            <a:r>
              <a:t>Title Text</a:t>
            </a:r>
          </a:p>
        </p:txBody>
      </p:sp>
      <p:sp>
        <p:nvSpPr>
          <p:cNvPr id="44" name="Shape 44"/>
          <p:cNvSpPr>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Shape 69"/>
          <p:cNvSpPr/>
          <p:nvPr/>
        </p:nvSpPr>
        <p:spPr>
          <a:xfrm>
            <a:off x="571500" y="1968500"/>
            <a:ext cx="5073394" cy="133"/>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Shape 70"/>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Shape 71"/>
          <p:cNvSpPr>
            <a:spLocks noGrp="1"/>
          </p:cNvSpPr>
          <p:nvPr>
            <p:ph type="title"/>
          </p:nvPr>
        </p:nvSpPr>
        <p:spPr>
          <a:xfrm>
            <a:off x="571500" y="330200"/>
            <a:ext cx="5080000" cy="1397000"/>
          </a:xfrm>
          <a:prstGeom prst="rect">
            <a:avLst/>
          </a:prstGeom>
        </p:spPr>
        <p:txBody>
          <a:bodyPr/>
          <a:lstStyle/>
          <a:p>
            <a:r>
              <a:t>Title Text</a:t>
            </a:r>
          </a:p>
        </p:txBody>
      </p:sp>
      <p:sp>
        <p:nvSpPr>
          <p:cNvPr id="72" name="Shape 72"/>
          <p:cNvSpPr>
            <a:spLocks noGrp="1"/>
          </p:cNvSpPr>
          <p:nvPr>
            <p:ph type="body" sz="half"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xfrm>
            <a:off x="510743" y="9194800"/>
            <a:ext cx="312014" cy="299822"/>
          </a:xfrm>
          <a:prstGeom prst="rect">
            <a:avLst/>
          </a:prstGeom>
        </p:spPr>
        <p:txBody>
          <a:bodyPr/>
          <a:lstStyle>
            <a:lvl1pPr algn="l"/>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Shape 80"/>
          <p:cNvSpPr>
            <a:spLocks noGrp="1"/>
          </p:cNvSpPr>
          <p:nvPr>
            <p:ph type="body" idx="1"/>
          </p:nvPr>
        </p:nvSpPr>
        <p:spPr>
          <a:xfrm>
            <a:off x="889000" y="889000"/>
            <a:ext cx="11214100" cy="7962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Shape 88"/>
          <p:cNvSpPr/>
          <p:nvPr/>
        </p:nvSpPr>
        <p:spPr>
          <a:xfrm>
            <a:off x="9055098" y="508000"/>
            <a:ext cx="128" cy="7975631"/>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Shape 89"/>
          <p:cNvSpPr/>
          <p:nvPr/>
        </p:nvSpPr>
        <p:spPr>
          <a:xfrm>
            <a:off x="9055096" y="4464050"/>
            <a:ext cx="3448503" cy="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Shape 90"/>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Shape 92"/>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Shape 3"/>
          <p:cNvSpPr>
            <a:spLocks noGrp="1"/>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4" name="Shape 4"/>
          <p:cNvSpPr>
            <a:spLocks noGrp="1"/>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268199" y="9194800"/>
            <a:ext cx="312015" cy="299822"/>
          </a:xfrm>
          <a:prstGeom prst="rect">
            <a:avLst/>
          </a:prstGeom>
          <a:ln w="12700">
            <a:miter lim="400000"/>
          </a:ln>
        </p:spPr>
        <p:txBody>
          <a:bodyPr wrap="none" lIns="50800" tIns="50800" rIns="50800" bIns="50800">
            <a:spAutoFit/>
          </a:bodyPr>
          <a:lstStyle>
            <a:lvl1pPr algn="r">
              <a:defRPr sz="1400">
                <a:latin typeface="Helvetica Neue"/>
                <a:ea typeface="Helvetica Neue"/>
                <a:cs typeface="Helvetica Neue"/>
                <a:sym typeface="Helvetica Neue"/>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TitleIX@mercer.edu" TargetMode="External"/><Relationship Id="rId2" Type="http://schemas.openxmlformats.org/officeDocument/2006/relationships/hyperlink" Target="http://Nunn_M@mercer.edu"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travel.state.gov"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travel.state.gov"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travel.state.gov"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tep.state.gov"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27" name="Shape 127"/>
          <p:cNvSpPr/>
          <p:nvPr/>
        </p:nvSpPr>
        <p:spPr>
          <a:xfrm>
            <a:off x="1728927" y="6907653"/>
            <a:ext cx="9546946" cy="15234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r">
              <a:defRPr sz="5600">
                <a:latin typeface="Helvetica Neue Medium"/>
                <a:ea typeface="Helvetica Neue Medium"/>
                <a:cs typeface="Helvetica Neue Medium"/>
                <a:sym typeface="Helvetica Neue Medium"/>
              </a:defRPr>
            </a:pPr>
            <a:r>
              <a:rPr lang="en-US" dirty="0" smtClean="0"/>
              <a:t>Safety and Security</a:t>
            </a:r>
            <a:endParaRPr dirty="0"/>
          </a:p>
          <a:p>
            <a:pPr algn="r">
              <a:defRPr>
                <a:latin typeface="Helvetica Neue Medium"/>
                <a:ea typeface="Helvetica Neue Medium"/>
                <a:cs typeface="Helvetica Neue Medium"/>
                <a:sym typeface="Helvetica Neue Medium"/>
              </a:defRPr>
            </a:pPr>
            <a:r>
              <a:rPr dirty="0"/>
              <a:t>Office of International Programs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On Call International</a:t>
            </a:r>
          </a:p>
        </p:txBody>
      </p:sp>
      <p:sp>
        <p:nvSpPr>
          <p:cNvPr id="169" name="Shape 169"/>
          <p:cNvSpPr>
            <a:spLocks noGrp="1"/>
          </p:cNvSpPr>
          <p:nvPr>
            <p:ph type="body" idx="1"/>
          </p:nvPr>
        </p:nvSpPr>
        <p:spPr>
          <a:prstGeom prst="rect">
            <a:avLst/>
          </a:prstGeom>
        </p:spPr>
        <p:txBody>
          <a:bodyPr>
            <a:normAutofit lnSpcReduction="10000"/>
          </a:bodyPr>
          <a:lstStyle/>
          <a:p>
            <a:pPr marL="397763" indent="-397763" defTabSz="508254">
              <a:spcBef>
                <a:spcPts val="3600"/>
              </a:spcBef>
              <a:defRPr sz="3132">
                <a:solidFill>
                  <a:srgbClr val="000000"/>
                </a:solidFill>
              </a:defRPr>
            </a:pPr>
            <a:r>
              <a:rPr dirty="0"/>
              <a:t>Mercer University has partnered with On Call International to ensure that you have access to immediate high quality support in the event of an emergency when you are away from home.</a:t>
            </a:r>
          </a:p>
          <a:p>
            <a:pPr marL="397763" indent="-397763" defTabSz="508254">
              <a:spcBef>
                <a:spcPts val="3600"/>
              </a:spcBef>
              <a:defRPr sz="3132">
                <a:solidFill>
                  <a:srgbClr val="000000"/>
                </a:solidFill>
              </a:defRPr>
            </a:pPr>
            <a:r>
              <a:rPr dirty="0"/>
              <a:t>On Call International provides worldwide quality medical, travel and security assistance services 24 hours a day.</a:t>
            </a:r>
          </a:p>
          <a:p>
            <a:pPr marL="397763" indent="-397763" defTabSz="508254">
              <a:spcBef>
                <a:spcPts val="3600"/>
              </a:spcBef>
              <a:defRPr sz="3132">
                <a:solidFill>
                  <a:srgbClr val="000000"/>
                </a:solidFill>
              </a:defRPr>
            </a:pPr>
            <a:r>
              <a:rPr dirty="0"/>
              <a:t>On Call will coordinate benefits with medical insurance policies that you hold whenever possible or with authorization from Mercer.  On Call will facilitate a guarantee of payment to your medical provider.  </a:t>
            </a:r>
            <a:r>
              <a:rPr u="sng" dirty="0"/>
              <a:t>Any medical expenses that are not reimbursable from your medical insurance carrier may ultimately become your responsibility even if they are paid for at the time of the case.</a:t>
            </a:r>
            <a:r>
              <a:rPr dirty="0"/>
              <a:t>  </a:t>
            </a:r>
          </a:p>
        </p:txBody>
      </p:sp>
      <p:pic>
        <p:nvPicPr>
          <p:cNvPr id="170" name="header-logo.png"/>
          <p:cNvPicPr>
            <a:picLocks noChangeAspect="1"/>
          </p:cNvPicPr>
          <p:nvPr/>
        </p:nvPicPr>
        <p:blipFill>
          <a:blip r:embed="rId2" cstate="print">
            <a:extLst/>
          </a:blip>
          <a:stretch>
            <a:fillRect/>
          </a:stretch>
        </p:blipFill>
        <p:spPr>
          <a:xfrm>
            <a:off x="6922286" y="-271444"/>
            <a:ext cx="4975071" cy="2211143"/>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rPr lang="en-US" dirty="0" smtClean="0"/>
              <a:t>Title IX</a:t>
            </a:r>
            <a:br>
              <a:rPr lang="en-US" dirty="0" smtClean="0"/>
            </a:br>
            <a:r>
              <a:rPr dirty="0" smtClean="0"/>
              <a:t>Sexual </a:t>
            </a:r>
            <a:r>
              <a:rPr dirty="0"/>
              <a:t>Misconduct and Relationship Violence</a:t>
            </a:r>
          </a:p>
        </p:txBody>
      </p:sp>
      <p:sp>
        <p:nvSpPr>
          <p:cNvPr id="156" name="Shape 156"/>
          <p:cNvSpPr>
            <a:spLocks noGrp="1"/>
          </p:cNvSpPr>
          <p:nvPr>
            <p:ph type="body" idx="1"/>
          </p:nvPr>
        </p:nvSpPr>
        <p:spPr>
          <a:xfrm>
            <a:off x="309494" y="2099202"/>
            <a:ext cx="12385812" cy="7294939"/>
          </a:xfrm>
          <a:prstGeom prst="rect">
            <a:avLst/>
          </a:prstGeom>
        </p:spPr>
        <p:txBody>
          <a:bodyPr/>
          <a:lstStyle/>
          <a:p>
            <a:pPr marL="320039" indent="-320039" defTabSz="408940">
              <a:spcBef>
                <a:spcPts val="2900"/>
              </a:spcBef>
              <a:defRPr sz="2520">
                <a:solidFill>
                  <a:srgbClr val="000000"/>
                </a:solidFill>
              </a:defRPr>
            </a:pPr>
            <a:r>
              <a:rPr dirty="0"/>
              <a:t>Mercer defines Sexual Misconduct and Relationship Violence as:</a:t>
            </a:r>
          </a:p>
          <a:p>
            <a:pPr marL="640079" lvl="1" indent="-320039" defTabSz="408940">
              <a:spcBef>
                <a:spcPts val="1400"/>
              </a:spcBef>
              <a:defRPr sz="2520">
                <a:solidFill>
                  <a:srgbClr val="000000"/>
                </a:solidFill>
              </a:defRPr>
            </a:pPr>
            <a:r>
              <a:rPr dirty="0"/>
              <a:t>Sexual harassment</a:t>
            </a:r>
          </a:p>
          <a:p>
            <a:pPr marL="640079" lvl="1" indent="-320039" defTabSz="408940">
              <a:spcBef>
                <a:spcPts val="1400"/>
              </a:spcBef>
              <a:defRPr sz="2520">
                <a:solidFill>
                  <a:srgbClr val="000000"/>
                </a:solidFill>
              </a:defRPr>
            </a:pPr>
            <a:r>
              <a:rPr dirty="0"/>
              <a:t>Sexual assault (rape)</a:t>
            </a:r>
          </a:p>
          <a:p>
            <a:pPr marL="960119" lvl="2" indent="-320039" defTabSz="408940">
              <a:spcBef>
                <a:spcPts val="1400"/>
              </a:spcBef>
              <a:defRPr sz="2520">
                <a:solidFill>
                  <a:srgbClr val="000000"/>
                </a:solidFill>
              </a:defRPr>
            </a:pPr>
            <a:r>
              <a:rPr dirty="0"/>
              <a:t>Non-consensual sexual intercourse</a:t>
            </a:r>
          </a:p>
          <a:p>
            <a:pPr marL="960119" lvl="2" indent="-320039" defTabSz="408940">
              <a:spcBef>
                <a:spcPts val="1400"/>
              </a:spcBef>
              <a:defRPr sz="2520">
                <a:solidFill>
                  <a:srgbClr val="000000"/>
                </a:solidFill>
              </a:defRPr>
            </a:pPr>
            <a:r>
              <a:rPr dirty="0"/>
              <a:t>Non-consensual sexual contact</a:t>
            </a:r>
          </a:p>
          <a:p>
            <a:pPr marL="640079" lvl="1" indent="-320039" defTabSz="408940">
              <a:spcBef>
                <a:spcPts val="1400"/>
              </a:spcBef>
              <a:defRPr sz="2520">
                <a:solidFill>
                  <a:srgbClr val="000000"/>
                </a:solidFill>
              </a:defRPr>
            </a:pPr>
            <a:r>
              <a:rPr dirty="0"/>
              <a:t>Sexual Exploitation</a:t>
            </a:r>
          </a:p>
          <a:p>
            <a:pPr marL="640079" lvl="1" indent="-320039" defTabSz="408940">
              <a:spcBef>
                <a:spcPts val="1400"/>
              </a:spcBef>
              <a:defRPr sz="2520">
                <a:solidFill>
                  <a:srgbClr val="000000"/>
                </a:solidFill>
              </a:defRPr>
            </a:pPr>
            <a:r>
              <a:rPr dirty="0"/>
              <a:t>Stalking</a:t>
            </a:r>
          </a:p>
          <a:p>
            <a:pPr marL="640079" lvl="1" indent="-320039" defTabSz="408940">
              <a:spcBef>
                <a:spcPts val="1400"/>
              </a:spcBef>
              <a:defRPr sz="2520">
                <a:solidFill>
                  <a:srgbClr val="000000"/>
                </a:solidFill>
              </a:defRPr>
            </a:pPr>
            <a:r>
              <a:rPr dirty="0"/>
              <a:t>Interpersonal Violence</a:t>
            </a:r>
          </a:p>
          <a:p>
            <a:pPr marL="960119" lvl="2" indent="-320039" defTabSz="408940">
              <a:spcBef>
                <a:spcPts val="1400"/>
              </a:spcBef>
              <a:defRPr sz="2520">
                <a:solidFill>
                  <a:srgbClr val="000000"/>
                </a:solidFill>
              </a:defRPr>
            </a:pPr>
            <a:r>
              <a:rPr dirty="0"/>
              <a:t>Dating and Domestic Violence</a:t>
            </a:r>
          </a:p>
          <a:p>
            <a:pPr marL="320039" indent="-320039" defTabSz="408940">
              <a:spcBef>
                <a:spcPts val="1400"/>
              </a:spcBef>
              <a:defRPr sz="2520">
                <a:solidFill>
                  <a:srgbClr val="000000"/>
                </a:solidFill>
              </a:defRPr>
            </a:pPr>
            <a:r>
              <a:rPr dirty="0"/>
              <a:t>Mercer’s policy applies to all employees, students, campus visitors or third parties, regardless of sexual orientation, gender identity or location – this includes Mercer on Mission and Study Abroad programs.</a:t>
            </a:r>
          </a:p>
          <a:p>
            <a:pPr marL="320039" indent="-320039" defTabSz="408940">
              <a:spcBef>
                <a:spcPts val="1400"/>
              </a:spcBef>
              <a:defRPr sz="2520">
                <a:solidFill>
                  <a:srgbClr val="000000"/>
                </a:solidFill>
              </a:defRPr>
            </a:pPr>
            <a:r>
              <a:rPr b="1" dirty="0">
                <a:latin typeface="Helvetica Neue"/>
                <a:ea typeface="Helvetica Neue"/>
                <a:cs typeface="Helvetica Neue"/>
                <a:sym typeface="Helvetica Neue"/>
              </a:rPr>
              <a:t>See Sexual Misconduct and Relationship Violence policy for complete definitions.</a:t>
            </a:r>
          </a:p>
        </p:txBody>
      </p:sp>
    </p:spTree>
    <p:extLst>
      <p:ext uri="{BB962C8B-B14F-4D97-AF65-F5344CB8AC3E}">
        <p14:creationId xmlns:p14="http://schemas.microsoft.com/office/powerpoint/2010/main" xmlns="" val="93458873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r>
              <a:t>Resources and Reporting </a:t>
            </a:r>
          </a:p>
        </p:txBody>
      </p:sp>
      <p:sp>
        <p:nvSpPr>
          <p:cNvPr id="159" name="Shape 159"/>
          <p:cNvSpPr>
            <a:spLocks noGrp="1"/>
          </p:cNvSpPr>
          <p:nvPr>
            <p:ph type="body" idx="1"/>
          </p:nvPr>
        </p:nvSpPr>
        <p:spPr>
          <a:prstGeom prst="rect">
            <a:avLst/>
          </a:prstGeom>
        </p:spPr>
        <p:txBody>
          <a:bodyPr>
            <a:normAutofit/>
          </a:bodyPr>
          <a:lstStyle/>
          <a:p>
            <a:pPr marL="425195" indent="-425195" defTabSz="543305">
              <a:spcBef>
                <a:spcPts val="3900"/>
              </a:spcBef>
              <a:defRPr sz="3348">
                <a:solidFill>
                  <a:srgbClr val="000000"/>
                </a:solidFill>
              </a:defRPr>
            </a:pPr>
            <a:r>
              <a:rPr dirty="0"/>
              <a:t>If you or someone you know </a:t>
            </a:r>
            <a:r>
              <a:rPr dirty="0" smtClean="0"/>
              <a:t>experience</a:t>
            </a:r>
            <a:r>
              <a:rPr lang="en-US" dirty="0" smtClean="0"/>
              <a:t>s</a:t>
            </a:r>
            <a:r>
              <a:rPr dirty="0" smtClean="0"/>
              <a:t> </a:t>
            </a:r>
            <a:r>
              <a:rPr dirty="0"/>
              <a:t>sexual misconduct or relationship violence while abroad, please </a:t>
            </a:r>
            <a:r>
              <a:rPr lang="en-US" dirty="0" smtClean="0"/>
              <a:t>contact your program leader as soon as possible.</a:t>
            </a:r>
            <a:endParaRPr dirty="0"/>
          </a:p>
          <a:p>
            <a:pPr marL="850391" lvl="1" indent="-425195" defTabSz="543305">
              <a:spcBef>
                <a:spcPts val="3900"/>
              </a:spcBef>
              <a:defRPr sz="3348">
                <a:solidFill>
                  <a:srgbClr val="000000"/>
                </a:solidFill>
              </a:defRPr>
            </a:pPr>
            <a:r>
              <a:rPr lang="en-US" dirty="0" smtClean="0"/>
              <a:t>Your program leader will assist in calling On Call International and the Office of International Programs.</a:t>
            </a:r>
            <a:endParaRPr dirty="0"/>
          </a:p>
          <a:p>
            <a:pPr marL="850391" lvl="1" indent="-425195" defTabSz="543305">
              <a:spcBef>
                <a:spcPts val="3900"/>
              </a:spcBef>
              <a:defRPr sz="3348">
                <a:solidFill>
                  <a:srgbClr val="000000"/>
                </a:solidFill>
              </a:defRPr>
            </a:pPr>
            <a:r>
              <a:rPr lang="en-US" dirty="0" smtClean="0"/>
              <a:t>In the event of a Title IX issue, I</a:t>
            </a:r>
            <a:r>
              <a:rPr dirty="0" smtClean="0"/>
              <a:t> </a:t>
            </a:r>
            <a:r>
              <a:rPr dirty="0"/>
              <a:t>will contact Melissa Nunn, </a:t>
            </a:r>
            <a:r>
              <a:rPr lang="en-US" dirty="0" smtClean="0"/>
              <a:t>Mercer’s </a:t>
            </a:r>
            <a:r>
              <a:rPr dirty="0" smtClean="0"/>
              <a:t>Title </a:t>
            </a:r>
            <a:r>
              <a:rPr dirty="0"/>
              <a:t>IX Coordinator.</a:t>
            </a:r>
          </a:p>
          <a:p>
            <a:pPr marL="850391" lvl="1" indent="-425195" defTabSz="543305">
              <a:spcBef>
                <a:spcPts val="3900"/>
              </a:spcBef>
              <a:defRPr sz="3348">
                <a:solidFill>
                  <a:srgbClr val="000000"/>
                </a:solidFill>
              </a:defRPr>
            </a:pPr>
            <a:r>
              <a:rPr dirty="0"/>
              <a:t>The Title IX Coordinator will work with </a:t>
            </a:r>
            <a:r>
              <a:rPr lang="en-US" dirty="0" smtClean="0"/>
              <a:t>the appropriate personnel </a:t>
            </a:r>
            <a:r>
              <a:rPr dirty="0" smtClean="0"/>
              <a:t>to </a:t>
            </a:r>
            <a:r>
              <a:rPr dirty="0"/>
              <a:t>implement a plan of action.</a:t>
            </a:r>
          </a:p>
        </p:txBody>
      </p:sp>
    </p:spTree>
    <p:extLst>
      <p:ext uri="{BB962C8B-B14F-4D97-AF65-F5344CB8AC3E}">
        <p14:creationId xmlns:p14="http://schemas.microsoft.com/office/powerpoint/2010/main" xmlns="" val="9374917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lvl1pPr algn="ctr"/>
          </a:lstStyle>
          <a:p>
            <a:r>
              <a:t>Title IX Coordinator Contact Information</a:t>
            </a:r>
          </a:p>
        </p:txBody>
      </p:sp>
      <p:sp>
        <p:nvSpPr>
          <p:cNvPr id="162" name="Shape 162"/>
          <p:cNvSpPr>
            <a:spLocks noGrp="1"/>
          </p:cNvSpPr>
          <p:nvPr>
            <p:ph type="body" idx="1"/>
          </p:nvPr>
        </p:nvSpPr>
        <p:spPr>
          <a:prstGeom prst="rect">
            <a:avLst/>
          </a:prstGeom>
        </p:spPr>
        <p:txBody>
          <a:bodyPr/>
          <a:lstStyle/>
          <a:p>
            <a:pPr marL="0" indent="0" algn="ctr">
              <a:buSzTx/>
              <a:buFontTx/>
              <a:buNone/>
              <a:defRPr>
                <a:solidFill>
                  <a:srgbClr val="000000"/>
                </a:solidFill>
              </a:defRPr>
            </a:pPr>
            <a:r>
              <a:rPr dirty="0"/>
              <a:t>Melissa M. Nunn, M.S.</a:t>
            </a:r>
            <a:br>
              <a:rPr dirty="0"/>
            </a:br>
            <a:endParaRPr dirty="0"/>
          </a:p>
          <a:p>
            <a:pPr marL="0" indent="0" algn="ctr" defTabSz="457200">
              <a:spcBef>
                <a:spcPts val="0"/>
              </a:spcBef>
              <a:buSzTx/>
              <a:buFontTx/>
              <a:buNone/>
              <a:defRPr>
                <a:solidFill>
                  <a:srgbClr val="000000"/>
                </a:solidFill>
              </a:defRPr>
            </a:pPr>
            <a:r>
              <a:rPr dirty="0"/>
              <a:t>Title IX Coordinator, Mercer University</a:t>
            </a:r>
            <a:br>
              <a:rPr dirty="0"/>
            </a:br>
            <a:endParaRPr dirty="0"/>
          </a:p>
          <a:p>
            <a:pPr marL="0" indent="0" algn="ctr" defTabSz="457200">
              <a:spcBef>
                <a:spcPts val="0"/>
              </a:spcBef>
              <a:buSzTx/>
              <a:buFontTx/>
              <a:buNone/>
              <a:defRPr>
                <a:solidFill>
                  <a:srgbClr val="000000"/>
                </a:solidFill>
              </a:defRPr>
            </a:pPr>
            <a:r>
              <a:rPr dirty="0"/>
              <a:t>478.301.2788</a:t>
            </a:r>
            <a:br>
              <a:rPr dirty="0"/>
            </a:br>
            <a:endParaRPr dirty="0"/>
          </a:p>
          <a:p>
            <a:pPr marL="0" indent="0" algn="ctr" defTabSz="457200">
              <a:spcBef>
                <a:spcPts val="0"/>
              </a:spcBef>
              <a:buSzTx/>
              <a:buFontTx/>
              <a:buNone/>
              <a:defRPr u="sng">
                <a:solidFill>
                  <a:srgbClr val="000000"/>
                </a:solidFill>
              </a:defRPr>
            </a:pPr>
            <a:r>
              <a:rPr dirty="0">
                <a:hlinkClick r:id="rId2"/>
              </a:rPr>
              <a:t>Nunn_M@mercer.edu</a:t>
            </a:r>
            <a:endParaRPr u="none" dirty="0"/>
          </a:p>
          <a:p>
            <a:pPr marL="0" indent="0" algn="ctr" defTabSz="457200">
              <a:spcBef>
                <a:spcPts val="0"/>
              </a:spcBef>
              <a:buSzTx/>
              <a:buFontTx/>
              <a:buNone/>
              <a:defRPr>
                <a:solidFill>
                  <a:srgbClr val="000000"/>
                </a:solidFill>
              </a:defRPr>
            </a:pPr>
            <a:r>
              <a:rPr dirty="0"/>
              <a:t>or</a:t>
            </a:r>
          </a:p>
          <a:p>
            <a:pPr marL="0" indent="0" algn="ctr" defTabSz="457200">
              <a:spcBef>
                <a:spcPts val="0"/>
              </a:spcBef>
              <a:buSzTx/>
              <a:buFontTx/>
              <a:buNone/>
              <a:defRPr>
                <a:solidFill>
                  <a:srgbClr val="000000"/>
                </a:solidFill>
              </a:defRPr>
            </a:pPr>
            <a:r>
              <a:rPr u="sng" dirty="0">
                <a:hlinkClick r:id="rId3"/>
              </a:rPr>
              <a:t>TitleIX@mercer.edu</a:t>
            </a:r>
          </a:p>
        </p:txBody>
      </p:sp>
    </p:spTree>
    <p:extLst>
      <p:ext uri="{BB962C8B-B14F-4D97-AF65-F5344CB8AC3E}">
        <p14:creationId xmlns:p14="http://schemas.microsoft.com/office/powerpoint/2010/main" xmlns="" val="33706371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Visa | Passport</a:t>
            </a:r>
          </a:p>
        </p:txBody>
      </p:sp>
      <p:sp>
        <p:nvSpPr>
          <p:cNvPr id="163" name="Shape 163"/>
          <p:cNvSpPr>
            <a:spLocks noGrp="1"/>
          </p:cNvSpPr>
          <p:nvPr>
            <p:ph type="body" idx="1"/>
          </p:nvPr>
        </p:nvSpPr>
        <p:spPr>
          <a:prstGeom prst="rect">
            <a:avLst/>
          </a:prstGeom>
        </p:spPr>
        <p:txBody>
          <a:bodyPr>
            <a:normAutofit fontScale="92500" lnSpcReduction="20000"/>
          </a:bodyPr>
          <a:lstStyle/>
          <a:p>
            <a:pPr>
              <a:defRPr>
                <a:solidFill>
                  <a:srgbClr val="000000"/>
                </a:solidFill>
              </a:defRPr>
            </a:pPr>
            <a:r>
              <a:rPr lang="en-US" dirty="0" smtClean="0"/>
              <a:t>US Citizens:</a:t>
            </a:r>
          </a:p>
          <a:p>
            <a:pPr lvl="1">
              <a:defRPr>
                <a:solidFill>
                  <a:srgbClr val="000000"/>
                </a:solidFill>
              </a:defRPr>
            </a:pPr>
            <a:r>
              <a:rPr lang="en-US" dirty="0" smtClean="0"/>
              <a:t>Make </a:t>
            </a:r>
            <a:r>
              <a:rPr lang="en-US" dirty="0"/>
              <a:t>sure that your passport is valid for more than 30 days after your intended departure.</a:t>
            </a:r>
          </a:p>
          <a:p>
            <a:pPr lvl="1">
              <a:defRPr>
                <a:solidFill>
                  <a:srgbClr val="000000"/>
                </a:solidFill>
              </a:defRPr>
            </a:pPr>
            <a:r>
              <a:rPr lang="en-US" dirty="0"/>
              <a:t>Make sure that your passport has two blank visa pages for the entry stamp</a:t>
            </a:r>
            <a:r>
              <a:rPr lang="en-US" dirty="0" smtClean="0"/>
              <a:t>.</a:t>
            </a:r>
          </a:p>
          <a:p>
            <a:pPr>
              <a:defRPr>
                <a:solidFill>
                  <a:srgbClr val="000000"/>
                </a:solidFill>
              </a:defRPr>
            </a:pPr>
            <a:r>
              <a:rPr lang="en-US" dirty="0" smtClean="0"/>
              <a:t>Non-US Citizens:</a:t>
            </a:r>
          </a:p>
          <a:p>
            <a:pPr lvl="1">
              <a:defRPr>
                <a:solidFill>
                  <a:srgbClr val="000000"/>
                </a:solidFill>
              </a:defRPr>
            </a:pPr>
            <a:r>
              <a:rPr lang="en-US" dirty="0" smtClean="0"/>
              <a:t>Be advised that you will need to </a:t>
            </a:r>
            <a:br>
              <a:rPr lang="en-US" dirty="0" smtClean="0"/>
            </a:br>
            <a:r>
              <a:rPr lang="en-US" dirty="0" smtClean="0"/>
              <a:t>research Visa requirements and</a:t>
            </a:r>
            <a:br>
              <a:rPr lang="en-US" dirty="0" smtClean="0"/>
            </a:br>
            <a:r>
              <a:rPr lang="en-US" dirty="0" smtClean="0"/>
              <a:t>complete the process prior to your</a:t>
            </a:r>
            <a:br>
              <a:rPr lang="en-US" dirty="0" smtClean="0"/>
            </a:br>
            <a:r>
              <a:rPr lang="en-US" dirty="0" smtClean="0"/>
              <a:t>departure.</a:t>
            </a:r>
          </a:p>
        </p:txBody>
      </p:sp>
      <p:grpSp>
        <p:nvGrpSpPr>
          <p:cNvPr id="166" name="Group 166"/>
          <p:cNvGrpSpPr/>
          <p:nvPr/>
        </p:nvGrpSpPr>
        <p:grpSpPr>
          <a:xfrm rot="909093">
            <a:off x="9180349" y="6565673"/>
            <a:ext cx="5442280" cy="3821332"/>
            <a:chOff x="0" y="0"/>
            <a:chExt cx="5442279" cy="3821330"/>
          </a:xfrm>
        </p:grpSpPr>
        <p:pic>
          <p:nvPicPr>
            <p:cNvPr id="165" name="images.jpg"/>
            <p:cNvPicPr>
              <a:picLocks noChangeAspect="1"/>
            </p:cNvPicPr>
            <p:nvPr/>
          </p:nvPicPr>
          <p:blipFill>
            <a:blip r:embed="rId2" cstate="print">
              <a:extLst/>
            </a:blip>
            <a:stretch>
              <a:fillRect/>
            </a:stretch>
          </p:blipFill>
          <p:spPr>
            <a:xfrm>
              <a:off x="165100" y="114299"/>
              <a:ext cx="5112080" cy="3389532"/>
            </a:xfrm>
            <a:prstGeom prst="rect">
              <a:avLst/>
            </a:prstGeom>
            <a:ln>
              <a:noFill/>
            </a:ln>
            <a:effectLst/>
          </p:spPr>
        </p:pic>
        <p:pic>
          <p:nvPicPr>
            <p:cNvPr id="164" name="Picture 163"/>
            <p:cNvPicPr>
              <a:picLocks/>
            </p:cNvPicPr>
            <p:nvPr/>
          </p:nvPicPr>
          <p:blipFill>
            <a:blip r:embed="rId3" cstate="print">
              <a:extLst/>
            </a:blip>
            <a:stretch>
              <a:fillRect/>
            </a:stretch>
          </p:blipFill>
          <p:spPr>
            <a:xfrm>
              <a:off x="0" y="0"/>
              <a:ext cx="5442280" cy="3821331"/>
            </a:xfrm>
            <a:prstGeom prst="rect">
              <a:avLst/>
            </a:prstGeom>
            <a:effectLst/>
          </p:spPr>
        </p:pic>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r>
              <a:t>Student Conduct:</a:t>
            </a:r>
          </a:p>
        </p:txBody>
      </p:sp>
      <p:pic>
        <p:nvPicPr>
          <p:cNvPr id="173" name="study-law.jpg"/>
          <p:cNvPicPr>
            <a:picLocks noChangeAspect="1"/>
          </p:cNvPicPr>
          <p:nvPr/>
        </p:nvPicPr>
        <p:blipFill>
          <a:blip r:embed="rId2" cstate="print">
            <a:extLst/>
          </a:blip>
          <a:stretch>
            <a:fillRect/>
          </a:stretch>
        </p:blipFill>
        <p:spPr>
          <a:xfrm>
            <a:off x="9188537" y="92336"/>
            <a:ext cx="2759153" cy="1872728"/>
          </a:xfrm>
          <a:prstGeom prst="rect">
            <a:avLst/>
          </a:prstGeom>
          <a:ln w="12700">
            <a:miter lim="400000"/>
          </a:ln>
        </p:spPr>
      </p:pic>
      <p:sp>
        <p:nvSpPr>
          <p:cNvPr id="174" name="Shape 174"/>
          <p:cNvSpPr>
            <a:spLocks noGrp="1"/>
          </p:cNvSpPr>
          <p:nvPr>
            <p:ph type="body" idx="1"/>
          </p:nvPr>
        </p:nvSpPr>
        <p:spPr>
          <a:prstGeom prst="rect">
            <a:avLst/>
          </a:prstGeom>
        </p:spPr>
        <p:txBody>
          <a:bodyPr/>
          <a:lstStyle/>
          <a:p>
            <a:pPr>
              <a:defRPr>
                <a:solidFill>
                  <a:srgbClr val="000000"/>
                </a:solidFill>
              </a:defRPr>
            </a:pPr>
            <a:endParaRPr dirty="0"/>
          </a:p>
          <a:p>
            <a:pPr>
              <a:defRPr>
                <a:solidFill>
                  <a:srgbClr val="000000"/>
                </a:solidFill>
              </a:defRPr>
            </a:pPr>
            <a:r>
              <a:rPr dirty="0"/>
              <a:t>Abide by the laws of your host </a:t>
            </a:r>
            <a:r>
              <a:rPr dirty="0" smtClean="0"/>
              <a:t>countr</a:t>
            </a:r>
            <a:r>
              <a:rPr lang="en-US" dirty="0" smtClean="0"/>
              <a:t>ies </a:t>
            </a:r>
            <a:r>
              <a:rPr dirty="0" smtClean="0"/>
              <a:t>and </a:t>
            </a:r>
            <a:r>
              <a:rPr dirty="0"/>
              <a:t>the United States.</a:t>
            </a:r>
          </a:p>
          <a:p>
            <a:pPr>
              <a:defRPr>
                <a:solidFill>
                  <a:srgbClr val="000000"/>
                </a:solidFill>
              </a:defRPr>
            </a:pPr>
            <a:r>
              <a:rPr dirty="0"/>
              <a:t>Abide by Mercer University’s student conduct policies.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r>
              <a:t>General:</a:t>
            </a:r>
          </a:p>
        </p:txBody>
      </p:sp>
      <p:sp>
        <p:nvSpPr>
          <p:cNvPr id="177" name="Shape 177"/>
          <p:cNvSpPr>
            <a:spLocks noGrp="1"/>
          </p:cNvSpPr>
          <p:nvPr>
            <p:ph type="body" sz="half" idx="1"/>
          </p:nvPr>
        </p:nvSpPr>
        <p:spPr>
          <a:xfrm>
            <a:off x="571500" y="2228850"/>
            <a:ext cx="6864238" cy="7268700"/>
          </a:xfrm>
          <a:prstGeom prst="rect">
            <a:avLst/>
          </a:prstGeom>
        </p:spPr>
        <p:txBody>
          <a:bodyPr/>
          <a:lstStyle/>
          <a:p>
            <a:pPr>
              <a:defRPr>
                <a:solidFill>
                  <a:srgbClr val="000000"/>
                </a:solidFill>
              </a:defRPr>
            </a:pPr>
            <a:r>
              <a:rPr lang="en-US" dirty="0"/>
              <a:t>Banking: call your bank to let them know that you will be traveling abroad.</a:t>
            </a:r>
          </a:p>
          <a:p>
            <a:pPr>
              <a:defRPr>
                <a:solidFill>
                  <a:srgbClr val="000000"/>
                </a:solidFill>
              </a:defRPr>
            </a:pPr>
            <a:r>
              <a:rPr dirty="0" smtClean="0"/>
              <a:t>Banking</a:t>
            </a:r>
            <a:r>
              <a:rPr dirty="0"/>
              <a:t>: expect a 3% international conversion fee and a $5 ATM bank fee.</a:t>
            </a:r>
          </a:p>
          <a:p>
            <a:pPr>
              <a:defRPr>
                <a:solidFill>
                  <a:srgbClr val="000000"/>
                </a:solidFill>
              </a:defRPr>
            </a:pPr>
            <a:r>
              <a:rPr dirty="0" smtClean="0"/>
              <a:t>General</a:t>
            </a:r>
            <a:r>
              <a:rPr dirty="0"/>
              <a:t>: keep a copy of your passport in luggage and provide a copy to your program leaders.</a:t>
            </a:r>
          </a:p>
        </p:txBody>
      </p:sp>
      <p:pic>
        <p:nvPicPr>
          <p:cNvPr id="178" name="pasted-image.tiff"/>
          <p:cNvPicPr>
            <a:picLocks noChangeAspect="1"/>
          </p:cNvPicPr>
          <p:nvPr/>
        </p:nvPicPr>
        <p:blipFill>
          <a:blip r:embed="rId2" cstate="print">
            <a:extLst/>
          </a:blip>
          <a:stretch>
            <a:fillRect/>
          </a:stretch>
        </p:blipFill>
        <p:spPr>
          <a:xfrm>
            <a:off x="7617821" y="3261757"/>
            <a:ext cx="6034821" cy="4039953"/>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t>Checklist:</a:t>
            </a:r>
          </a:p>
        </p:txBody>
      </p:sp>
      <p:sp>
        <p:nvSpPr>
          <p:cNvPr id="130" name="Shape 130"/>
          <p:cNvSpPr>
            <a:spLocks noGrp="1"/>
          </p:cNvSpPr>
          <p:nvPr>
            <p:ph type="body" sz="half" idx="1"/>
          </p:nvPr>
        </p:nvSpPr>
        <p:spPr>
          <a:xfrm>
            <a:off x="445758" y="2209932"/>
            <a:ext cx="6359517" cy="6667501"/>
          </a:xfrm>
          <a:prstGeom prst="rect">
            <a:avLst/>
          </a:prstGeom>
        </p:spPr>
        <p:txBody>
          <a:bodyPr/>
          <a:lstStyle/>
          <a:p>
            <a:pPr marL="326898" indent="-326898" defTabSz="578358">
              <a:spcBef>
                <a:spcPts val="4100"/>
              </a:spcBef>
              <a:defRPr sz="3564">
                <a:solidFill>
                  <a:srgbClr val="000000"/>
                </a:solidFill>
                <a:latin typeface="+mn-lt"/>
                <a:ea typeface="+mn-ea"/>
                <a:cs typeface="+mn-cs"/>
                <a:sym typeface="Helvetica Neue Light"/>
              </a:defRPr>
            </a:pPr>
            <a:r>
              <a:t>All signature documents signed on Terra Dotta</a:t>
            </a:r>
          </a:p>
          <a:p>
            <a:pPr marL="326898" indent="-326898" defTabSz="578358">
              <a:spcBef>
                <a:spcPts val="4100"/>
              </a:spcBef>
              <a:defRPr sz="3564">
                <a:solidFill>
                  <a:srgbClr val="000000"/>
                </a:solidFill>
                <a:latin typeface="+mn-lt"/>
                <a:ea typeface="+mn-ea"/>
                <a:cs typeface="+mn-cs"/>
                <a:sym typeface="Helvetica Neue Light"/>
              </a:defRPr>
            </a:pPr>
            <a:r>
              <a:t>Copy of Passport on Terra Dotta</a:t>
            </a:r>
          </a:p>
          <a:p>
            <a:pPr marL="326898" indent="-326898" defTabSz="578358">
              <a:spcBef>
                <a:spcPts val="4100"/>
              </a:spcBef>
              <a:defRPr sz="3564">
                <a:solidFill>
                  <a:srgbClr val="000000"/>
                </a:solidFill>
                <a:latin typeface="+mn-lt"/>
                <a:ea typeface="+mn-ea"/>
                <a:cs typeface="+mn-cs"/>
                <a:sym typeface="Helvetica Neue Light"/>
              </a:defRPr>
            </a:pPr>
            <a:r>
              <a:t>No Financial Holds</a:t>
            </a:r>
          </a:p>
          <a:p>
            <a:pPr marL="326898" indent="-326898" defTabSz="578358">
              <a:spcBef>
                <a:spcPts val="4100"/>
              </a:spcBef>
              <a:defRPr sz="3564">
                <a:solidFill>
                  <a:srgbClr val="000000"/>
                </a:solidFill>
                <a:latin typeface="+mn-lt"/>
                <a:ea typeface="+mn-ea"/>
                <a:cs typeface="+mn-cs"/>
                <a:sym typeface="Helvetica Neue Light"/>
              </a:defRPr>
            </a:pPr>
            <a:r>
              <a:t>On Call International / Health Insurance</a:t>
            </a:r>
          </a:p>
          <a:p>
            <a:pPr marL="326898" indent="-326898" defTabSz="578358">
              <a:spcBef>
                <a:spcPts val="4100"/>
              </a:spcBef>
              <a:defRPr sz="3564">
                <a:solidFill>
                  <a:srgbClr val="000000"/>
                </a:solidFill>
                <a:latin typeface="+mn-lt"/>
                <a:ea typeface="+mn-ea"/>
                <a:cs typeface="+mn-cs"/>
                <a:sym typeface="Helvetica Neue Light"/>
              </a:defRPr>
            </a:pPr>
            <a:r>
              <a:t>On Call International card</a:t>
            </a:r>
          </a:p>
        </p:txBody>
      </p:sp>
      <p:grpSp>
        <p:nvGrpSpPr>
          <p:cNvPr id="133" name="Group 133"/>
          <p:cNvGrpSpPr/>
          <p:nvPr/>
        </p:nvGrpSpPr>
        <p:grpSpPr>
          <a:xfrm rot="473097">
            <a:off x="7377851" y="3462916"/>
            <a:ext cx="6121401" cy="5727701"/>
            <a:chOff x="0" y="0"/>
            <a:chExt cx="6121400" cy="5727700"/>
          </a:xfrm>
        </p:grpSpPr>
        <p:pic>
          <p:nvPicPr>
            <p:cNvPr id="132" name="unnamed.jpg"/>
            <p:cNvPicPr>
              <a:picLocks noChangeAspect="1"/>
            </p:cNvPicPr>
            <p:nvPr/>
          </p:nvPicPr>
          <p:blipFill>
            <a:blip r:embed="rId3" cstate="print">
              <a:extLst/>
            </a:blip>
            <a:srcRect l="19746" r="19746"/>
            <a:stretch>
              <a:fillRect/>
            </a:stretch>
          </p:blipFill>
          <p:spPr>
            <a:xfrm>
              <a:off x="203199" y="203200"/>
              <a:ext cx="5715001" cy="5321300"/>
            </a:xfrm>
            <a:prstGeom prst="rect">
              <a:avLst/>
            </a:prstGeom>
            <a:ln>
              <a:noFill/>
            </a:ln>
            <a:effectLst/>
          </p:spPr>
        </p:pic>
        <p:pic>
          <p:nvPicPr>
            <p:cNvPr id="131" name="Picture 130"/>
            <p:cNvPicPr>
              <a:picLocks/>
            </p:cNvPicPr>
            <p:nvPr/>
          </p:nvPicPr>
          <p:blipFill>
            <a:blip r:embed="rId4" cstate="print">
              <a:extLst/>
            </a:blip>
            <a:stretch>
              <a:fillRect/>
            </a:stretch>
          </p:blipFill>
          <p:spPr>
            <a:xfrm>
              <a:off x="-1" y="-1"/>
              <a:ext cx="6121401" cy="5727701"/>
            </a:xfrm>
            <a:prstGeom prst="rect">
              <a:avLst/>
            </a:prstGeom>
            <a:effectLst/>
          </p:spPr>
        </p:pic>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globe and books.jpg"/>
          <p:cNvPicPr>
            <a:picLocks noChangeAspect="1"/>
          </p:cNvPicPr>
          <p:nvPr/>
        </p:nvPicPr>
        <p:blipFill>
          <a:blip r:embed="rId2" cstate="print">
            <a:extLst/>
          </a:blip>
          <a:stretch>
            <a:fillRect/>
          </a:stretch>
        </p:blipFill>
        <p:spPr>
          <a:xfrm rot="609088">
            <a:off x="10740494" y="5360183"/>
            <a:ext cx="3619501" cy="5346701"/>
          </a:xfrm>
          <a:prstGeom prst="rect">
            <a:avLst/>
          </a:prstGeom>
          <a:ln w="12700">
            <a:miter lim="400000"/>
          </a:ln>
        </p:spPr>
      </p:pic>
      <p:sp>
        <p:nvSpPr>
          <p:cNvPr id="143" name="Shape 143"/>
          <p:cNvSpPr>
            <a:spLocks noGrp="1"/>
          </p:cNvSpPr>
          <p:nvPr>
            <p:ph type="title"/>
          </p:nvPr>
        </p:nvSpPr>
        <p:spPr>
          <a:xfrm>
            <a:off x="571500" y="28420"/>
            <a:ext cx="11861800" cy="1397001"/>
          </a:xfrm>
          <a:prstGeom prst="rect">
            <a:avLst/>
          </a:prstGeom>
        </p:spPr>
        <p:txBody>
          <a:bodyPr/>
          <a:lstStyle/>
          <a:p>
            <a:r>
              <a:t>Safety:</a:t>
            </a:r>
          </a:p>
        </p:txBody>
      </p:sp>
      <p:sp>
        <p:nvSpPr>
          <p:cNvPr id="144" name="Shape 144"/>
          <p:cNvSpPr>
            <a:spLocks noGrp="1"/>
          </p:cNvSpPr>
          <p:nvPr>
            <p:ph type="body" idx="1"/>
          </p:nvPr>
        </p:nvSpPr>
        <p:spPr>
          <a:xfrm>
            <a:off x="571500" y="2071089"/>
            <a:ext cx="11861800" cy="6667501"/>
          </a:xfrm>
          <a:prstGeom prst="rect">
            <a:avLst/>
          </a:prstGeom>
        </p:spPr>
        <p:txBody>
          <a:bodyPr/>
          <a:lstStyle/>
          <a:p>
            <a:pPr>
              <a:defRPr>
                <a:solidFill>
                  <a:srgbClr val="000000"/>
                </a:solidFill>
              </a:defRPr>
            </a:pPr>
            <a:r>
              <a:rPr dirty="0"/>
              <a:t>Visit </a:t>
            </a:r>
            <a:r>
              <a:rPr u="sng" dirty="0">
                <a:hlinkClick r:id="rId3"/>
              </a:rPr>
              <a:t>travel.state.gov</a:t>
            </a:r>
            <a:r>
              <a:rPr dirty="0"/>
              <a:t> to read more information about safety and security in your host country.</a:t>
            </a:r>
          </a:p>
          <a:p>
            <a:pPr lvl="1">
              <a:defRPr>
                <a:solidFill>
                  <a:srgbClr val="000000"/>
                </a:solidFill>
              </a:defRPr>
            </a:pPr>
            <a:r>
              <a:rPr dirty="0"/>
              <a:t>‘Learn about your destination</a:t>
            </a:r>
            <a:r>
              <a:rPr dirty="0" smtClean="0"/>
              <a:t>’</a:t>
            </a:r>
            <a:endParaRPr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asted-image.tiff"/>
          <p:cNvPicPr>
            <a:picLocks noChangeAspect="1"/>
          </p:cNvPicPr>
          <p:nvPr/>
        </p:nvPicPr>
        <p:blipFill>
          <a:blip r:embed="rId2" cstate="print">
            <a:extLst/>
          </a:blip>
          <a:stretch>
            <a:fillRect/>
          </a:stretch>
        </p:blipFill>
        <p:spPr>
          <a:xfrm>
            <a:off x="537990" y="477220"/>
            <a:ext cx="11483651" cy="8799160"/>
          </a:xfrm>
          <a:prstGeom prst="rect">
            <a:avLst/>
          </a:prstGeom>
          <a:ln w="12700">
            <a:miter lim="400000"/>
          </a:ln>
        </p:spPr>
      </p:pic>
      <p:sp>
        <p:nvSpPr>
          <p:cNvPr id="147" name="Shape 147"/>
          <p:cNvSpPr/>
          <p:nvPr/>
        </p:nvSpPr>
        <p:spPr>
          <a:xfrm rot="394545">
            <a:off x="343254" y="7956971"/>
            <a:ext cx="2030946" cy="590075"/>
          </a:xfrm>
          <a:prstGeom prst="rightArrow">
            <a:avLst>
              <a:gd name="adj1" fmla="val 32000"/>
              <a:gd name="adj2" fmla="val 139186"/>
            </a:avLst>
          </a:prstGeom>
          <a:solidFill>
            <a:srgbClr val="000000"/>
          </a:solidFill>
          <a:ln w="12700">
            <a:miter lim="400000"/>
          </a:ln>
        </p:spPr>
        <p:txBody>
          <a:bodyPr lIns="50800" tIns="50800" rIns="50800" bIns="50800" anchor="ctr"/>
          <a:lstStyle/>
          <a:p>
            <a:pPr>
              <a:defRPr>
                <a:solidFill>
                  <a:srgbClr val="FFFFFF"/>
                </a:solidFill>
              </a:defRPr>
            </a:pPr>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salogo2.jpg"/>
          <p:cNvPicPr>
            <a:picLocks noChangeAspect="1"/>
          </p:cNvPicPr>
          <p:nvPr/>
        </p:nvPicPr>
        <p:blipFill>
          <a:blip r:embed="rId2" cstate="print">
            <a:extLst/>
          </a:blip>
          <a:stretch>
            <a:fillRect/>
          </a:stretch>
        </p:blipFill>
        <p:spPr>
          <a:xfrm>
            <a:off x="10405402" y="5743090"/>
            <a:ext cx="3233146" cy="4016638"/>
          </a:xfrm>
          <a:prstGeom prst="rect">
            <a:avLst/>
          </a:prstGeom>
          <a:ln w="12700">
            <a:miter lim="400000"/>
          </a:ln>
        </p:spPr>
      </p:pic>
      <p:sp>
        <p:nvSpPr>
          <p:cNvPr id="138" name="Shape 138"/>
          <p:cNvSpPr>
            <a:spLocks noGrp="1"/>
          </p:cNvSpPr>
          <p:nvPr>
            <p:ph type="body" sz="half" idx="1"/>
          </p:nvPr>
        </p:nvSpPr>
        <p:spPr>
          <a:xfrm>
            <a:off x="571500" y="2209928"/>
            <a:ext cx="10424880" cy="6357602"/>
          </a:xfrm>
          <a:prstGeom prst="rect">
            <a:avLst/>
          </a:prstGeom>
        </p:spPr>
        <p:txBody>
          <a:bodyPr>
            <a:normAutofit/>
          </a:bodyPr>
          <a:lstStyle/>
          <a:p>
            <a:pPr marL="384047" indent="-384047" defTabSz="490727">
              <a:spcBef>
                <a:spcPts val="3500"/>
              </a:spcBef>
              <a:defRPr sz="3024">
                <a:solidFill>
                  <a:srgbClr val="000000"/>
                </a:solidFill>
              </a:defRPr>
            </a:pPr>
            <a:r>
              <a:rPr lang="en-US" dirty="0"/>
              <a:t>V</a:t>
            </a:r>
            <a:r>
              <a:rPr dirty="0" smtClean="0"/>
              <a:t>isit </a:t>
            </a:r>
            <a:r>
              <a:rPr u="sng" dirty="0">
                <a:hlinkClick r:id="rId3"/>
              </a:rPr>
              <a:t>travel.state.gov</a:t>
            </a:r>
          </a:p>
          <a:p>
            <a:pPr marL="384047" indent="-384047" defTabSz="490727">
              <a:spcBef>
                <a:spcPts val="3500"/>
              </a:spcBef>
              <a:defRPr sz="3024">
                <a:solidFill>
                  <a:srgbClr val="000000"/>
                </a:solidFill>
              </a:defRPr>
            </a:pPr>
            <a:r>
              <a:rPr lang="en-US" dirty="0" smtClean="0"/>
              <a:t>US Embassy Prague</a:t>
            </a:r>
            <a:endParaRPr dirty="0"/>
          </a:p>
          <a:p>
            <a:pPr marL="768095" lvl="1" indent="-384047" defTabSz="490727">
              <a:spcBef>
                <a:spcPts val="3500"/>
              </a:spcBef>
              <a:defRPr sz="3024">
                <a:solidFill>
                  <a:srgbClr val="000000"/>
                </a:solidFill>
              </a:defRPr>
            </a:pPr>
            <a:r>
              <a:rPr dirty="0"/>
              <a:t>Phone Number</a:t>
            </a:r>
            <a:r>
              <a:rPr dirty="0" smtClean="0"/>
              <a:t>:</a:t>
            </a:r>
            <a:r>
              <a:rPr lang="en-US" dirty="0" smtClean="0"/>
              <a:t> </a:t>
            </a:r>
            <a:r>
              <a:rPr lang="is-IS" sz="3024" dirty="0"/>
              <a:t>+(420) </a:t>
            </a:r>
            <a:r>
              <a:rPr lang="is-IS" sz="3024" dirty="0" smtClean="0"/>
              <a:t>257-022-000</a:t>
            </a:r>
          </a:p>
          <a:p>
            <a:pPr marL="768095" lvl="1" indent="-384047" defTabSz="490727">
              <a:spcBef>
                <a:spcPts val="3500"/>
              </a:spcBef>
              <a:defRPr sz="3024">
                <a:solidFill>
                  <a:srgbClr val="000000"/>
                </a:solidFill>
              </a:defRPr>
            </a:pPr>
            <a:r>
              <a:rPr dirty="0" smtClean="0"/>
              <a:t>Emergency </a:t>
            </a:r>
            <a:r>
              <a:rPr dirty="0"/>
              <a:t>After-Hours</a:t>
            </a:r>
            <a:r>
              <a:rPr dirty="0" smtClean="0"/>
              <a:t>:</a:t>
            </a:r>
            <a:r>
              <a:rPr lang="en-US" dirty="0" smtClean="0"/>
              <a:t> </a:t>
            </a:r>
            <a:r>
              <a:rPr lang="is-IS" sz="3024" dirty="0"/>
              <a:t>+(420) </a:t>
            </a:r>
            <a:r>
              <a:rPr lang="is-IS" sz="3024" dirty="0" smtClean="0"/>
              <a:t>257-022-000</a:t>
            </a:r>
          </a:p>
          <a:p>
            <a:r>
              <a:rPr sz="3020" dirty="0" smtClean="0">
                <a:solidFill>
                  <a:schemeClr val="tx1"/>
                </a:solidFill>
              </a:rPr>
              <a:t>Address:</a:t>
            </a:r>
            <a:r>
              <a:rPr lang="en-US" sz="3020" dirty="0" smtClean="0">
                <a:solidFill>
                  <a:schemeClr val="tx1"/>
                </a:solidFill>
              </a:rPr>
              <a:t> </a:t>
            </a:r>
            <a:br>
              <a:rPr lang="en-US" sz="3020" dirty="0" smtClean="0">
                <a:solidFill>
                  <a:schemeClr val="tx1"/>
                </a:solidFill>
              </a:rPr>
            </a:br>
            <a:r>
              <a:rPr lang="en-US" sz="3020" dirty="0" smtClean="0">
                <a:solidFill>
                  <a:schemeClr val="tx1"/>
                </a:solidFill>
              </a:rPr>
              <a:t>Tržiště</a:t>
            </a:r>
            <a:r>
              <a:rPr lang="en-US" sz="3020" dirty="0">
                <a:solidFill>
                  <a:schemeClr val="tx1"/>
                </a:solidFill>
              </a:rPr>
              <a:t> </a:t>
            </a:r>
            <a:r>
              <a:rPr lang="en-US" sz="3020" dirty="0" smtClean="0">
                <a:solidFill>
                  <a:schemeClr val="tx1"/>
                </a:solidFill>
              </a:rPr>
              <a:t>15</a:t>
            </a:r>
            <a:br>
              <a:rPr lang="en-US" sz="3020" dirty="0" smtClean="0">
                <a:solidFill>
                  <a:schemeClr val="tx1"/>
                </a:solidFill>
              </a:rPr>
            </a:br>
            <a:r>
              <a:rPr lang="en-US" sz="3020" dirty="0" smtClean="0">
                <a:solidFill>
                  <a:schemeClr val="tx1"/>
                </a:solidFill>
              </a:rPr>
              <a:t>118 </a:t>
            </a:r>
            <a:r>
              <a:rPr lang="en-US" sz="3020" dirty="0">
                <a:solidFill>
                  <a:schemeClr val="tx1"/>
                </a:solidFill>
              </a:rPr>
              <a:t>01 Praha 1 - Malá </a:t>
            </a:r>
            <a:r>
              <a:rPr lang="en-US" sz="3020" dirty="0" smtClean="0">
                <a:solidFill>
                  <a:schemeClr val="tx1"/>
                </a:solidFill>
              </a:rPr>
              <a:t>Strana</a:t>
            </a:r>
            <a:r>
              <a:rPr lang="en-US" sz="3020" dirty="0">
                <a:solidFill>
                  <a:schemeClr val="tx1"/>
                </a:solidFill>
              </a:rPr>
              <a:t/>
            </a:r>
            <a:br>
              <a:rPr lang="en-US" sz="3020" dirty="0">
                <a:solidFill>
                  <a:schemeClr val="tx1"/>
                </a:solidFill>
              </a:rPr>
            </a:br>
            <a:r>
              <a:rPr lang="en-US" sz="3020" dirty="0" smtClean="0">
                <a:solidFill>
                  <a:schemeClr val="tx1"/>
                </a:solidFill>
              </a:rPr>
              <a:t>Czech </a:t>
            </a:r>
            <a:r>
              <a:rPr lang="en-US" sz="3020" dirty="0">
                <a:solidFill>
                  <a:schemeClr val="tx1"/>
                </a:solidFill>
              </a:rPr>
              <a:t>Republic</a:t>
            </a:r>
            <a:endParaRPr sz="3020" dirty="0">
              <a:solidFill>
                <a:schemeClr val="tx1"/>
              </a:solidFill>
            </a:endParaRPr>
          </a:p>
        </p:txBody>
      </p:sp>
      <p:sp>
        <p:nvSpPr>
          <p:cNvPr id="139" name="Shape 139"/>
          <p:cNvSpPr>
            <a:spLocks noGrp="1"/>
          </p:cNvSpPr>
          <p:nvPr>
            <p:ph type="title"/>
          </p:nvPr>
        </p:nvSpPr>
        <p:spPr>
          <a:prstGeom prst="rect">
            <a:avLst/>
          </a:prstGeom>
        </p:spPr>
        <p:txBody>
          <a:bodyPr/>
          <a:lstStyle/>
          <a:p>
            <a:r>
              <a:rPr lang="en-US" dirty="0" smtClean="0"/>
              <a:t>Embassies and Consulates</a:t>
            </a:r>
            <a:endParaRPr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salogo2.jpg"/>
          <p:cNvPicPr>
            <a:picLocks noChangeAspect="1"/>
          </p:cNvPicPr>
          <p:nvPr/>
        </p:nvPicPr>
        <p:blipFill>
          <a:blip r:embed="rId2" cstate="print">
            <a:extLst/>
          </a:blip>
          <a:stretch>
            <a:fillRect/>
          </a:stretch>
        </p:blipFill>
        <p:spPr>
          <a:xfrm>
            <a:off x="10405402" y="5743090"/>
            <a:ext cx="3233146" cy="4016638"/>
          </a:xfrm>
          <a:prstGeom prst="rect">
            <a:avLst/>
          </a:prstGeom>
          <a:ln w="12700">
            <a:miter lim="400000"/>
          </a:ln>
        </p:spPr>
      </p:pic>
      <p:sp>
        <p:nvSpPr>
          <p:cNvPr id="138" name="Shape 138"/>
          <p:cNvSpPr>
            <a:spLocks noGrp="1"/>
          </p:cNvSpPr>
          <p:nvPr>
            <p:ph type="body" sz="half" idx="1"/>
          </p:nvPr>
        </p:nvSpPr>
        <p:spPr>
          <a:xfrm>
            <a:off x="571500" y="2209928"/>
            <a:ext cx="10424880" cy="6357602"/>
          </a:xfrm>
          <a:prstGeom prst="rect">
            <a:avLst/>
          </a:prstGeom>
        </p:spPr>
        <p:txBody>
          <a:bodyPr>
            <a:normAutofit/>
          </a:bodyPr>
          <a:lstStyle/>
          <a:p>
            <a:pPr marL="384047" indent="-384047" defTabSz="490727">
              <a:spcBef>
                <a:spcPts val="3500"/>
              </a:spcBef>
              <a:defRPr sz="3024">
                <a:solidFill>
                  <a:srgbClr val="000000"/>
                </a:solidFill>
              </a:defRPr>
            </a:pPr>
            <a:r>
              <a:rPr lang="en-US" dirty="0"/>
              <a:t>V</a:t>
            </a:r>
            <a:r>
              <a:rPr dirty="0" smtClean="0"/>
              <a:t>isit </a:t>
            </a:r>
            <a:r>
              <a:rPr u="sng" dirty="0">
                <a:hlinkClick r:id="rId3"/>
              </a:rPr>
              <a:t>travel.state.gov</a:t>
            </a:r>
          </a:p>
          <a:p>
            <a:pPr marL="384047" indent="-384047" defTabSz="490727">
              <a:spcBef>
                <a:spcPts val="3500"/>
              </a:spcBef>
              <a:defRPr sz="3024">
                <a:solidFill>
                  <a:srgbClr val="000000"/>
                </a:solidFill>
              </a:defRPr>
            </a:pPr>
            <a:r>
              <a:rPr lang="en-US" dirty="0" smtClean="0"/>
              <a:t>US Embassy Vienna</a:t>
            </a:r>
            <a:endParaRPr dirty="0"/>
          </a:p>
          <a:p>
            <a:pPr marL="768095" lvl="1" indent="-384047" defTabSz="490727">
              <a:spcBef>
                <a:spcPts val="3500"/>
              </a:spcBef>
              <a:defRPr sz="3024">
                <a:solidFill>
                  <a:srgbClr val="000000"/>
                </a:solidFill>
              </a:defRPr>
            </a:pPr>
            <a:r>
              <a:rPr dirty="0"/>
              <a:t>Phone Number</a:t>
            </a:r>
            <a:r>
              <a:rPr dirty="0" smtClean="0"/>
              <a:t>:</a:t>
            </a:r>
            <a:r>
              <a:rPr lang="en-US" dirty="0" smtClean="0"/>
              <a:t> </a:t>
            </a:r>
            <a:r>
              <a:rPr lang="is-IS" sz="3024" dirty="0"/>
              <a:t>+(43)(1)-</a:t>
            </a:r>
            <a:r>
              <a:rPr lang="is-IS" sz="3024" dirty="0" smtClean="0"/>
              <a:t>31-33-90</a:t>
            </a:r>
          </a:p>
          <a:p>
            <a:pPr marL="768095" lvl="1" indent="-384047" defTabSz="490727">
              <a:spcBef>
                <a:spcPts val="3500"/>
              </a:spcBef>
              <a:defRPr sz="3024">
                <a:solidFill>
                  <a:srgbClr val="000000"/>
                </a:solidFill>
              </a:defRPr>
            </a:pPr>
            <a:r>
              <a:rPr dirty="0" smtClean="0"/>
              <a:t>Emergency </a:t>
            </a:r>
            <a:r>
              <a:rPr dirty="0"/>
              <a:t>After-Hours</a:t>
            </a:r>
            <a:r>
              <a:rPr dirty="0" smtClean="0"/>
              <a:t>:</a:t>
            </a:r>
            <a:r>
              <a:rPr lang="en-US" dirty="0" smtClean="0"/>
              <a:t> </a:t>
            </a:r>
            <a:r>
              <a:rPr lang="is-IS" sz="3024" dirty="0"/>
              <a:t>+(43)(1) </a:t>
            </a:r>
            <a:r>
              <a:rPr lang="is-IS" sz="3024" dirty="0" smtClean="0"/>
              <a:t>31-339</a:t>
            </a:r>
          </a:p>
          <a:p>
            <a:r>
              <a:rPr sz="3020" dirty="0" smtClean="0">
                <a:solidFill>
                  <a:schemeClr val="tx1"/>
                </a:solidFill>
              </a:rPr>
              <a:t>Address:</a:t>
            </a:r>
            <a:r>
              <a:rPr lang="en-US" sz="3020" dirty="0" smtClean="0">
                <a:solidFill>
                  <a:schemeClr val="tx1"/>
                </a:solidFill>
              </a:rPr>
              <a:t> </a:t>
            </a:r>
            <a:br>
              <a:rPr lang="en-US" sz="3020" dirty="0" smtClean="0">
                <a:solidFill>
                  <a:schemeClr val="tx1"/>
                </a:solidFill>
              </a:rPr>
            </a:br>
            <a:r>
              <a:rPr lang="en-US" sz="3020" dirty="0" smtClean="0">
                <a:solidFill>
                  <a:schemeClr val="tx1"/>
                </a:solidFill>
              </a:rPr>
              <a:t>Boltzmanngasse 16</a:t>
            </a:r>
            <a:br>
              <a:rPr lang="en-US" sz="3020" dirty="0" smtClean="0">
                <a:solidFill>
                  <a:schemeClr val="tx1"/>
                </a:solidFill>
              </a:rPr>
            </a:br>
            <a:r>
              <a:rPr lang="en-US" sz="3020" dirty="0" smtClean="0">
                <a:solidFill>
                  <a:schemeClr val="tx1"/>
                </a:solidFill>
              </a:rPr>
              <a:t>1090 </a:t>
            </a:r>
            <a:r>
              <a:rPr lang="en-US" sz="3020" dirty="0">
                <a:solidFill>
                  <a:schemeClr val="tx1"/>
                </a:solidFill>
              </a:rPr>
              <a:t>Vienna, Austria</a:t>
            </a:r>
            <a:endParaRPr sz="3020" dirty="0">
              <a:solidFill>
                <a:schemeClr val="tx1"/>
              </a:solidFill>
            </a:endParaRPr>
          </a:p>
        </p:txBody>
      </p:sp>
      <p:sp>
        <p:nvSpPr>
          <p:cNvPr id="139" name="Shape 139"/>
          <p:cNvSpPr>
            <a:spLocks noGrp="1"/>
          </p:cNvSpPr>
          <p:nvPr>
            <p:ph type="title"/>
          </p:nvPr>
        </p:nvSpPr>
        <p:spPr>
          <a:prstGeom prst="rect">
            <a:avLst/>
          </a:prstGeom>
        </p:spPr>
        <p:txBody>
          <a:bodyPr/>
          <a:lstStyle/>
          <a:p>
            <a:r>
              <a:rPr lang="en-US" dirty="0" smtClean="0"/>
              <a:t>Embassies and Consulates</a:t>
            </a:r>
            <a:endParaRPr dirty="0"/>
          </a:p>
        </p:txBody>
      </p:sp>
    </p:spTree>
    <p:extLst>
      <p:ext uri="{BB962C8B-B14F-4D97-AF65-F5344CB8AC3E}">
        <p14:creationId xmlns:p14="http://schemas.microsoft.com/office/powerpoint/2010/main" xmlns="" val="20138191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globe and books.jpg"/>
          <p:cNvPicPr>
            <a:picLocks noChangeAspect="1"/>
          </p:cNvPicPr>
          <p:nvPr/>
        </p:nvPicPr>
        <p:blipFill>
          <a:blip r:embed="rId2" cstate="print">
            <a:extLst/>
          </a:blip>
          <a:stretch>
            <a:fillRect/>
          </a:stretch>
        </p:blipFill>
        <p:spPr>
          <a:xfrm rot="609088">
            <a:off x="10740494" y="5360183"/>
            <a:ext cx="3619501" cy="5346701"/>
          </a:xfrm>
          <a:prstGeom prst="rect">
            <a:avLst/>
          </a:prstGeom>
          <a:ln w="12700">
            <a:miter lim="400000"/>
          </a:ln>
        </p:spPr>
      </p:pic>
      <p:sp>
        <p:nvSpPr>
          <p:cNvPr id="143" name="Shape 143"/>
          <p:cNvSpPr>
            <a:spLocks noGrp="1"/>
          </p:cNvSpPr>
          <p:nvPr>
            <p:ph type="title"/>
          </p:nvPr>
        </p:nvSpPr>
        <p:spPr>
          <a:xfrm>
            <a:off x="571500" y="28420"/>
            <a:ext cx="11861800" cy="1397001"/>
          </a:xfrm>
          <a:prstGeom prst="rect">
            <a:avLst/>
          </a:prstGeom>
        </p:spPr>
        <p:txBody>
          <a:bodyPr/>
          <a:lstStyle/>
          <a:p>
            <a:r>
              <a:t>Safety:</a:t>
            </a:r>
          </a:p>
        </p:txBody>
      </p:sp>
      <p:sp>
        <p:nvSpPr>
          <p:cNvPr id="144" name="Shape 144"/>
          <p:cNvSpPr>
            <a:spLocks noGrp="1"/>
          </p:cNvSpPr>
          <p:nvPr>
            <p:ph type="body" idx="1"/>
          </p:nvPr>
        </p:nvSpPr>
        <p:spPr>
          <a:xfrm>
            <a:off x="571500" y="2071089"/>
            <a:ext cx="11861800" cy="6667501"/>
          </a:xfrm>
          <a:prstGeom prst="rect">
            <a:avLst/>
          </a:prstGeom>
        </p:spPr>
        <p:txBody>
          <a:bodyPr/>
          <a:lstStyle/>
          <a:p>
            <a:pPr>
              <a:defRPr>
                <a:solidFill>
                  <a:srgbClr val="000000"/>
                </a:solidFill>
              </a:defRPr>
            </a:pPr>
            <a:r>
              <a:rPr dirty="0" smtClean="0"/>
              <a:t>Enroll </a:t>
            </a:r>
            <a:r>
              <a:rPr dirty="0"/>
              <a:t>in the </a:t>
            </a:r>
            <a:r>
              <a:rPr b="1" dirty="0">
                <a:latin typeface="Helvetica Neue"/>
                <a:ea typeface="Helvetica Neue"/>
                <a:cs typeface="Helvetica Neue"/>
                <a:sym typeface="Helvetica Neue"/>
              </a:rPr>
              <a:t>Smart Traveler Enrollment Program</a:t>
            </a:r>
            <a:r>
              <a:rPr dirty="0"/>
              <a:t> in order to receive the most up-to-date security information.</a:t>
            </a:r>
          </a:p>
          <a:p>
            <a:pPr lvl="1">
              <a:defRPr>
                <a:solidFill>
                  <a:srgbClr val="000000"/>
                </a:solidFill>
              </a:defRPr>
            </a:pPr>
            <a:r>
              <a:rPr dirty="0"/>
              <a:t>Visit </a:t>
            </a:r>
            <a:r>
              <a:rPr u="sng" dirty="0">
                <a:hlinkClick r:id="rId3"/>
              </a:rPr>
              <a:t>step.state.gov</a:t>
            </a:r>
            <a:r>
              <a:rPr dirty="0"/>
              <a:t> to enroll.</a:t>
            </a:r>
          </a:p>
        </p:txBody>
      </p:sp>
    </p:spTree>
    <p:extLst>
      <p:ext uri="{BB962C8B-B14F-4D97-AF65-F5344CB8AC3E}">
        <p14:creationId xmlns:p14="http://schemas.microsoft.com/office/powerpoint/2010/main" xmlns="" val="8454866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asted-image.tiff"/>
          <p:cNvPicPr>
            <a:picLocks noChangeAspect="1"/>
          </p:cNvPicPr>
          <p:nvPr/>
        </p:nvPicPr>
        <p:blipFill>
          <a:blip r:embed="rId2" cstate="print">
            <a:extLst/>
          </a:blip>
          <a:stretch>
            <a:fillRect/>
          </a:stretch>
        </p:blipFill>
        <p:spPr>
          <a:xfrm>
            <a:off x="75850" y="1263193"/>
            <a:ext cx="12853100" cy="6044367"/>
          </a:xfrm>
          <a:prstGeom prst="rect">
            <a:avLst/>
          </a:prstGeom>
          <a:ln w="12700">
            <a:miter lim="400000"/>
          </a:ln>
        </p:spPr>
      </p:pic>
      <p:sp>
        <p:nvSpPr>
          <p:cNvPr id="150" name="Shape 150"/>
          <p:cNvSpPr/>
          <p:nvPr/>
        </p:nvSpPr>
        <p:spPr>
          <a:xfrm rot="17320858">
            <a:off x="1577587" y="8017676"/>
            <a:ext cx="2030946" cy="590075"/>
          </a:xfrm>
          <a:prstGeom prst="rightArrow">
            <a:avLst>
              <a:gd name="adj1" fmla="val 32000"/>
              <a:gd name="adj2" fmla="val 139186"/>
            </a:avLst>
          </a:prstGeom>
          <a:solidFill>
            <a:srgbClr val="000000"/>
          </a:solidFill>
          <a:ln w="12700">
            <a:miter lim="400000"/>
          </a:ln>
        </p:spPr>
        <p:txBody>
          <a:bodyPr lIns="50800" tIns="50800" rIns="50800" bIns="50800" anchor="ctr"/>
          <a:lstStyle/>
          <a:p>
            <a:pPr>
              <a:defRPr>
                <a:solidFill>
                  <a:srgbClr val="FFFFFF"/>
                </a:solidFill>
              </a:defRPr>
            </a:pP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571500" y="28420"/>
            <a:ext cx="11861800" cy="1397001"/>
          </a:xfrm>
          <a:prstGeom prst="rect">
            <a:avLst/>
          </a:prstGeom>
        </p:spPr>
        <p:txBody>
          <a:bodyPr/>
          <a:lstStyle/>
          <a:p>
            <a:r>
              <a:t>Safety:</a:t>
            </a:r>
          </a:p>
        </p:txBody>
      </p:sp>
      <p:sp>
        <p:nvSpPr>
          <p:cNvPr id="153" name="Shape 153"/>
          <p:cNvSpPr>
            <a:spLocks noGrp="1"/>
          </p:cNvSpPr>
          <p:nvPr>
            <p:ph type="body" idx="1"/>
          </p:nvPr>
        </p:nvSpPr>
        <p:spPr>
          <a:xfrm>
            <a:off x="571500" y="2228850"/>
            <a:ext cx="11861800" cy="6667500"/>
          </a:xfrm>
          <a:prstGeom prst="rect">
            <a:avLst/>
          </a:prstGeom>
        </p:spPr>
        <p:txBody>
          <a:bodyPr/>
          <a:lstStyle/>
          <a:p>
            <a:pPr>
              <a:defRPr>
                <a:solidFill>
                  <a:srgbClr val="000000"/>
                </a:solidFill>
              </a:defRPr>
            </a:pPr>
            <a:r>
              <a:rPr b="1" dirty="0">
                <a:latin typeface="Helvetica Neue"/>
                <a:ea typeface="Helvetica Neue"/>
                <a:cs typeface="Helvetica Neue"/>
                <a:sym typeface="Helvetica Neue"/>
              </a:rPr>
              <a:t>A</a:t>
            </a:r>
            <a:r>
              <a:rPr dirty="0"/>
              <a:t>lcohol; </a:t>
            </a:r>
            <a:r>
              <a:rPr b="1" dirty="0">
                <a:latin typeface="Helvetica Neue"/>
                <a:ea typeface="Helvetica Neue"/>
                <a:cs typeface="Helvetica Neue"/>
                <a:sym typeface="Helvetica Neue"/>
              </a:rPr>
              <a:t>A</a:t>
            </a:r>
            <a:r>
              <a:rPr dirty="0"/>
              <a:t>lone; </a:t>
            </a:r>
            <a:r>
              <a:rPr b="1" dirty="0">
                <a:latin typeface="Helvetica Neue"/>
                <a:ea typeface="Helvetica Neue"/>
                <a:cs typeface="Helvetica Neue"/>
                <a:sym typeface="Helvetica Neue"/>
              </a:rPr>
              <a:t>A</a:t>
            </a:r>
            <a:r>
              <a:rPr dirty="0"/>
              <a:t>t Night</a:t>
            </a:r>
            <a:r>
              <a:rPr dirty="0" smtClean="0"/>
              <a:t>.</a:t>
            </a:r>
            <a:endParaRPr lang="en-US" dirty="0" smtClean="0"/>
          </a:p>
          <a:p>
            <a:pPr>
              <a:defRPr>
                <a:solidFill>
                  <a:srgbClr val="000000"/>
                </a:solidFill>
              </a:defRPr>
            </a:pPr>
            <a:r>
              <a:rPr lang="en-US" dirty="0" smtClean="0"/>
              <a:t>Follow the directions of your program leaders at all times.</a:t>
            </a:r>
            <a:endParaRPr dirty="0"/>
          </a:p>
          <a:p>
            <a:pPr>
              <a:defRPr>
                <a:solidFill>
                  <a:srgbClr val="000000"/>
                </a:solidFill>
              </a:defRPr>
            </a:pPr>
            <a:r>
              <a:rPr dirty="0"/>
              <a:t>Be conscious of your surroundings.</a:t>
            </a:r>
          </a:p>
          <a:p>
            <a:pPr>
              <a:defRPr>
                <a:solidFill>
                  <a:srgbClr val="000000"/>
                </a:solidFill>
              </a:defRPr>
            </a:pPr>
            <a:r>
              <a:rPr dirty="0"/>
              <a:t>Keep the On Call International card on your person.</a:t>
            </a:r>
          </a:p>
          <a:p>
            <a:pPr lvl="1">
              <a:defRPr i="1">
                <a:solidFill>
                  <a:srgbClr val="000000"/>
                </a:solidFill>
              </a:defRPr>
            </a:pPr>
            <a:r>
              <a:rPr dirty="0"/>
              <a:t>On Call International should be your first point of contact in the event of an emergency.</a:t>
            </a:r>
          </a:p>
        </p:txBody>
      </p:sp>
      <p:pic>
        <p:nvPicPr>
          <p:cNvPr id="154" name="f28fcf3aadc4522e0f1bdc97f660a6b4d175db7395700428f979bea0.png"/>
          <p:cNvPicPr>
            <a:picLocks noChangeAspect="1"/>
          </p:cNvPicPr>
          <p:nvPr/>
        </p:nvPicPr>
        <p:blipFill>
          <a:blip r:embed="rId2" cstate="print">
            <a:extLst/>
          </a:blip>
          <a:stretch>
            <a:fillRect/>
          </a:stretch>
        </p:blipFill>
        <p:spPr>
          <a:xfrm rot="256016">
            <a:off x="9880514" y="6319938"/>
            <a:ext cx="2876449" cy="2876449"/>
          </a:xfrm>
          <a:prstGeom prst="rect">
            <a:avLst/>
          </a:prstGeom>
          <a:ln w="25400">
            <a:miter lim="400000"/>
          </a:ln>
          <a:effectLst>
            <a:reflection stA="50000" endPos="40000" dir="5400000" sy="-100000" algn="bl" rotWithShape="0"/>
          </a:effectLst>
        </p:spPr>
      </p:pic>
    </p:spTree>
  </p:cSld>
  <p:clrMapOvr>
    <a:masterClrMapping/>
  </p:clrMapOvr>
  <p:transition spd="slow"/>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TotalTime>
  <Words>608</Words>
  <Application>Microsoft Office PowerPoint</Application>
  <PresentationFormat>Custom</PresentationFormat>
  <Paragraphs>75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ModernPortfolio</vt:lpstr>
      <vt:lpstr>Slide 1</vt:lpstr>
      <vt:lpstr>Checklist:</vt:lpstr>
      <vt:lpstr>Safety:</vt:lpstr>
      <vt:lpstr>Slide 4</vt:lpstr>
      <vt:lpstr>Embassies and Consulates</vt:lpstr>
      <vt:lpstr>Embassies and Consulates</vt:lpstr>
      <vt:lpstr>Safety:</vt:lpstr>
      <vt:lpstr>Slide 8</vt:lpstr>
      <vt:lpstr>Safety:</vt:lpstr>
      <vt:lpstr>On Call International</vt:lpstr>
      <vt:lpstr>Title IX Sexual Misconduct and Relationship Violence</vt:lpstr>
      <vt:lpstr>Resources and Reporting </vt:lpstr>
      <vt:lpstr>Title IX Coordinator Contact Information</vt:lpstr>
      <vt:lpstr>Visa | Passport</vt:lpstr>
      <vt:lpstr>Student Conduct:</vt:lpstr>
      <vt:lpstr>General: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dc:creator>
  <cp:lastModifiedBy>Jody Blanke</cp:lastModifiedBy>
  <cp:revision>9</cp:revision>
  <dcterms:modified xsi:type="dcterms:W3CDTF">2016-04-21T19:40:19Z</dcterms:modified>
</cp:coreProperties>
</file>