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6"/>
  </p:notesMasterIdLst>
  <p:sldIdLst>
    <p:sldId id="256" r:id="rId2"/>
    <p:sldId id="257" r:id="rId3"/>
    <p:sldId id="259" r:id="rId4"/>
    <p:sldId id="260" r:id="rId5"/>
    <p:sldId id="261" r:id="rId6"/>
    <p:sldId id="263" r:id="rId7"/>
    <p:sldId id="276" r:id="rId8"/>
    <p:sldId id="277" r:id="rId9"/>
    <p:sldId id="278" r:id="rId10"/>
    <p:sldId id="279" r:id="rId11"/>
    <p:sldId id="280" r:id="rId12"/>
    <p:sldId id="281"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7E3492A-BF0A-8249-A5C9-559FB9C0716A}">
          <p14:sldIdLst>
            <p14:sldId id="256"/>
            <p14:sldId id="257"/>
            <p14:sldId id="259"/>
            <p14:sldId id="260"/>
            <p14:sldId id="261"/>
            <p14:sldId id="263"/>
          </p14:sldIdLst>
        </p14:section>
        <p14:section name="Victoria" id="{67BEC48F-C5EF-5047-9159-75F639E1EC97}">
          <p14:sldIdLst>
            <p14:sldId id="276"/>
            <p14:sldId id="277"/>
            <p14:sldId id="278"/>
            <p14:sldId id="279"/>
            <p14:sldId id="280"/>
            <p14:sldId id="281"/>
          </p14:sldIdLst>
        </p14:section>
        <p14:section name="Joey" id="{7D83573C-B563-A141-AA28-ED6C34A10597}">
          <p14:sldIdLst>
            <p14:sldId id="264"/>
            <p14:sldId id="265"/>
            <p14:sldId id="266"/>
            <p14:sldId id="267"/>
            <p14:sldId id="268"/>
            <p14:sldId id="269"/>
          </p14:sldIdLst>
        </p14:section>
        <p14:section name="Theo" id="{3DDE37AC-3D8C-4D46-8C43-C56B5FF2839D}">
          <p14:sldIdLst>
            <p14:sldId id="270"/>
            <p14:sldId id="271"/>
            <p14:sldId id="272"/>
            <p14:sldId id="273"/>
            <p14:sldId id="274"/>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6A3"/>
    <a:srgbClr val="204E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793F-5666-CE41-A182-6F93408D5D37}" type="datetimeFigureOut">
              <a:rPr lang="en-US" smtClean="0"/>
              <a:t>7/7/2014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DC78C-3FC3-884E-9E2E-353610423227}" type="slidenum">
              <a:rPr lang="en-US" smtClean="0"/>
              <a:t>‹#›</a:t>
            </a:fld>
            <a:endParaRPr lang="en-US"/>
          </a:p>
        </p:txBody>
      </p:sp>
    </p:spTree>
    <p:extLst>
      <p:ext uri="{BB962C8B-B14F-4D97-AF65-F5344CB8AC3E}">
        <p14:creationId xmlns:p14="http://schemas.microsoft.com/office/powerpoint/2010/main" val="153459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fastcompany.com/person/venky-harinaraya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How many people, who actually shop at </a:t>
            </a:r>
            <a:r>
              <a:rPr lang="en-US" dirty="0" err="1" smtClean="0"/>
              <a:t>WalMart</a:t>
            </a:r>
            <a:r>
              <a:rPr lang="en-US" dirty="0" smtClean="0"/>
              <a:t>,</a:t>
            </a:r>
            <a:r>
              <a:rPr lang="en-US" baseline="0" dirty="0" smtClean="0"/>
              <a:t> go in for 1 thing and come out with much more then intended?</a:t>
            </a:r>
            <a:endParaRPr lang="en-US" dirty="0" smtClean="0"/>
          </a:p>
          <a:p>
            <a:endParaRPr lang="en-US" dirty="0" smtClean="0"/>
          </a:p>
          <a:p>
            <a:r>
              <a:rPr lang="en-US" dirty="0" smtClean="0"/>
              <a:t>With</a:t>
            </a:r>
            <a:r>
              <a:rPr lang="en-US" baseline="0" dirty="0" smtClean="0"/>
              <a:t> the subscription, it could pull sales away from </a:t>
            </a:r>
            <a:r>
              <a:rPr lang="en-US" baseline="0" dirty="0" err="1" smtClean="0"/>
              <a:t>WalMart</a:t>
            </a:r>
            <a:r>
              <a:rPr lang="en-US" baseline="0" dirty="0" smtClean="0"/>
              <a:t>, because with </a:t>
            </a:r>
            <a:r>
              <a:rPr lang="en-US" baseline="0" dirty="0" err="1" smtClean="0"/>
              <a:t>Walmart</a:t>
            </a:r>
            <a:r>
              <a:rPr lang="en-US" baseline="0" dirty="0" smtClean="0"/>
              <a:t> being the largest grocer, they relied on the fact that people would go to </a:t>
            </a:r>
            <a:r>
              <a:rPr lang="en-US" baseline="0" dirty="0" err="1" smtClean="0"/>
              <a:t>Walmart</a:t>
            </a:r>
            <a:r>
              <a:rPr lang="en-US" baseline="0" dirty="0" smtClean="0"/>
              <a:t> for their regular items and groceries like the soap and diapers, and always end up buying other things while they are there as well. </a:t>
            </a:r>
            <a:endParaRPr lang="en-US" dirty="0"/>
          </a:p>
        </p:txBody>
      </p:sp>
      <p:sp>
        <p:nvSpPr>
          <p:cNvPr id="4" name="Slide Number Placeholder 3"/>
          <p:cNvSpPr>
            <a:spLocks noGrp="1"/>
          </p:cNvSpPr>
          <p:nvPr>
            <p:ph type="sldNum" sz="quarter" idx="10"/>
          </p:nvPr>
        </p:nvSpPr>
        <p:spPr/>
        <p:txBody>
          <a:bodyPr/>
          <a:lstStyle/>
          <a:p>
            <a:fld id="{DAC78B2E-FBB0-A049-9A8E-1C3D3A4B83EC}" type="slidenum">
              <a:rPr lang="en-US" smtClean="0"/>
              <a:t>7</a:t>
            </a:fld>
            <a:endParaRPr lang="en-US"/>
          </a:p>
        </p:txBody>
      </p:sp>
    </p:spTree>
    <p:extLst>
      <p:ext uri="{BB962C8B-B14F-4D97-AF65-F5344CB8AC3E}">
        <p14:creationId xmlns:p14="http://schemas.microsoft.com/office/powerpoint/2010/main" val="3104632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user searched for smartphones they would</a:t>
            </a:r>
            <a:r>
              <a:rPr lang="en-US" baseline="0" dirty="0" smtClean="0"/>
              <a:t> get links to cell phone chargers, but not even to an iPhone</a:t>
            </a:r>
          </a:p>
          <a:p>
            <a:r>
              <a:rPr lang="en-US" baseline="0" dirty="0" smtClean="0"/>
              <a:t>A search for Cotton Sock would return Cotton Candy and balls of yarn</a:t>
            </a:r>
            <a:endParaRPr lang="en-US" dirty="0"/>
          </a:p>
        </p:txBody>
      </p:sp>
      <p:sp>
        <p:nvSpPr>
          <p:cNvPr id="4" name="Slide Number Placeholder 3"/>
          <p:cNvSpPr>
            <a:spLocks noGrp="1"/>
          </p:cNvSpPr>
          <p:nvPr>
            <p:ph type="sldNum" sz="quarter" idx="10"/>
          </p:nvPr>
        </p:nvSpPr>
        <p:spPr/>
        <p:txBody>
          <a:bodyPr/>
          <a:lstStyle/>
          <a:p>
            <a:fld id="{DAC78B2E-FBB0-A049-9A8E-1C3D3A4B83EC}" type="slidenum">
              <a:rPr lang="en-US" smtClean="0"/>
              <a:t>8</a:t>
            </a:fld>
            <a:endParaRPr lang="en-US"/>
          </a:p>
        </p:txBody>
      </p:sp>
    </p:spTree>
    <p:extLst>
      <p:ext uri="{BB962C8B-B14F-4D97-AF65-F5344CB8AC3E}">
        <p14:creationId xmlns:p14="http://schemas.microsoft.com/office/powerpoint/2010/main" val="224715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attempted to simplify</a:t>
            </a:r>
            <a:r>
              <a:rPr lang="en-US" baseline="0" dirty="0" smtClean="0"/>
              <a:t> the masses of the internet and determine what you are actually looking for.</a:t>
            </a:r>
          </a:p>
          <a:p>
            <a:r>
              <a:rPr lang="en-US" baseline="0" dirty="0" smtClean="0"/>
              <a:t>Would even be able to find pages that didn’t even contain the search terms but was related to the topic the searcher was interested in/looking for. </a:t>
            </a:r>
          </a:p>
          <a:p>
            <a:r>
              <a:rPr lang="en-US" baseline="0" dirty="0" smtClean="0"/>
              <a:t>Example: if you’re looking for fire alarms, you would also get evacuation plans and safety tips in your search results, that may not even have ‘fire alarm’ as a key phrase</a:t>
            </a:r>
          </a:p>
          <a:p>
            <a:endParaRPr lang="en-US" baseline="0" dirty="0" smtClean="0"/>
          </a:p>
          <a:p>
            <a:r>
              <a:rPr lang="en-US" baseline="0" dirty="0" smtClean="0"/>
              <a:t>The 2 founders(</a:t>
            </a:r>
            <a:r>
              <a:rPr lang="en-US" sz="1200" kern="1200" dirty="0" smtClean="0">
                <a:solidFill>
                  <a:schemeClr val="tx1"/>
                </a:solidFill>
                <a:latin typeface="+mn-lt"/>
                <a:ea typeface="+mn-ea"/>
                <a:cs typeface="+mn-cs"/>
                <a:hlinkClick r:id="rId3"/>
              </a:rPr>
              <a:t>Venky Harinarayan and Anand Rajaraman</a:t>
            </a:r>
            <a:r>
              <a:rPr lang="en-US" sz="1200" kern="1200" dirty="0" smtClean="0">
                <a:solidFill>
                  <a:schemeClr val="tx1"/>
                </a:solidFill>
                <a:latin typeface="+mn-lt"/>
                <a:ea typeface="+mn-ea"/>
                <a:cs typeface="+mn-cs"/>
              </a:rPr>
              <a:t>)</a:t>
            </a:r>
            <a:r>
              <a:rPr lang="en-US" baseline="0" dirty="0" smtClean="0"/>
              <a:t> left Amazon and saw opportunity in </a:t>
            </a:r>
            <a:r>
              <a:rPr lang="en-US" baseline="0" dirty="0" err="1" smtClean="0"/>
              <a:t>walmart</a:t>
            </a:r>
            <a:r>
              <a:rPr lang="en-US" baseline="0" dirty="0" smtClean="0"/>
              <a:t> they didn’t see there (quote) </a:t>
            </a:r>
          </a:p>
          <a:p>
            <a:r>
              <a:rPr lang="en-US" sz="1200" kern="1200" dirty="0" smtClean="0">
                <a:solidFill>
                  <a:schemeClr val="tx1"/>
                </a:solidFill>
                <a:latin typeface="+mn-lt"/>
                <a:ea typeface="+mn-ea"/>
                <a:cs typeface="+mn-cs"/>
              </a:rPr>
              <a:t>People are always offering clues about products on social media--writing reviews, liking brands, checking into stores, announcing the products they want to buy,</a:t>
            </a:r>
            <a:r>
              <a:rPr lang="en-US" sz="1200" kern="1200" baseline="0" dirty="0" smtClean="0">
                <a:solidFill>
                  <a:schemeClr val="tx1"/>
                </a:solidFill>
                <a:latin typeface="+mn-lt"/>
                <a:ea typeface="+mn-ea"/>
                <a:cs typeface="+mn-cs"/>
              </a:rPr>
              <a:t> and the </a:t>
            </a:r>
            <a:r>
              <a:rPr lang="en-US" sz="1200" kern="1200" baseline="0" dirty="0" err="1" smtClean="0">
                <a:solidFill>
                  <a:schemeClr val="tx1"/>
                </a:solidFill>
                <a:latin typeface="+mn-lt"/>
                <a:ea typeface="+mn-ea"/>
                <a:cs typeface="+mn-cs"/>
              </a:rPr>
              <a:t>Kosmix</a:t>
            </a:r>
            <a:r>
              <a:rPr lang="en-US" sz="1200" kern="1200" baseline="0" dirty="0" smtClean="0">
                <a:solidFill>
                  <a:schemeClr val="tx1"/>
                </a:solidFill>
                <a:latin typeface="+mn-lt"/>
                <a:ea typeface="+mn-ea"/>
                <a:cs typeface="+mn-cs"/>
              </a:rPr>
              <a:t> program could tie all that together with searches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new search tools increased conversion rate of visitors to buyers by as much as 15%</a:t>
            </a:r>
            <a:endParaRPr lang="en-US" dirty="0"/>
          </a:p>
        </p:txBody>
      </p:sp>
      <p:sp>
        <p:nvSpPr>
          <p:cNvPr id="4" name="Slide Number Placeholder 3"/>
          <p:cNvSpPr>
            <a:spLocks noGrp="1"/>
          </p:cNvSpPr>
          <p:nvPr>
            <p:ph type="sldNum" sz="quarter" idx="10"/>
          </p:nvPr>
        </p:nvSpPr>
        <p:spPr/>
        <p:txBody>
          <a:bodyPr/>
          <a:lstStyle/>
          <a:p>
            <a:fld id="{DAC78B2E-FBB0-A049-9A8E-1C3D3A4B83EC}" type="slidenum">
              <a:rPr lang="en-US" smtClean="0"/>
              <a:t>9</a:t>
            </a:fld>
            <a:endParaRPr lang="en-US"/>
          </a:p>
        </p:txBody>
      </p:sp>
    </p:spTree>
    <p:extLst>
      <p:ext uri="{BB962C8B-B14F-4D97-AF65-F5344CB8AC3E}">
        <p14:creationId xmlns:p14="http://schemas.microsoft.com/office/powerpoint/2010/main" val="3179288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Shopycat</a:t>
            </a:r>
            <a:r>
              <a:rPr lang="en-US" sz="1200" kern="1200" dirty="0" smtClean="0">
                <a:solidFill>
                  <a:schemeClr val="tx1"/>
                </a:solidFill>
                <a:latin typeface="+mn-lt"/>
                <a:ea typeface="+mn-ea"/>
                <a:cs typeface="+mn-cs"/>
              </a:rPr>
              <a:t>: Gift recommendation app on Facebook.</a:t>
            </a:r>
            <a:r>
              <a:rPr lang="en-US" sz="1200" kern="1200" baseline="0" dirty="0" smtClean="0">
                <a:solidFill>
                  <a:schemeClr val="tx1"/>
                </a:solidFill>
                <a:latin typeface="+mn-lt"/>
                <a:ea typeface="+mn-ea"/>
                <a:cs typeface="+mn-cs"/>
              </a:rPr>
              <a:t> Launched in 2011 before the holidays. </a:t>
            </a:r>
            <a:r>
              <a:rPr lang="en-US" sz="1200" kern="1200" dirty="0" err="1" smtClean="0">
                <a:solidFill>
                  <a:schemeClr val="tx1"/>
                </a:solidFill>
                <a:latin typeface="+mn-lt"/>
                <a:ea typeface="+mn-ea"/>
                <a:cs typeface="+mn-cs"/>
              </a:rPr>
              <a:t>Shopycat</a:t>
            </a:r>
            <a:r>
              <a:rPr lang="en-US" sz="1200" kern="1200" dirty="0" smtClean="0">
                <a:solidFill>
                  <a:schemeClr val="tx1"/>
                </a:solidFill>
                <a:latin typeface="+mn-lt"/>
                <a:ea typeface="+mn-ea"/>
                <a:cs typeface="+mn-cs"/>
              </a:rPr>
              <a:t> scans your friends' profiles to identify interesting gift ideas from their stream of likes, comments, and status updates, discerning if the "Ted" your pal is raving about is the geeky ideas festival or the Seth MacFarlane stoner comedy. </a:t>
            </a:r>
            <a:r>
              <a:rPr lang="en-US" sz="1200" kern="1200" dirty="0" err="1" smtClean="0">
                <a:solidFill>
                  <a:schemeClr val="tx1"/>
                </a:solidFill>
                <a:latin typeface="+mn-lt"/>
                <a:ea typeface="+mn-ea"/>
                <a:cs typeface="+mn-cs"/>
              </a:rPr>
              <a:t>Shopycat</a:t>
            </a:r>
            <a:r>
              <a:rPr lang="en-US" sz="1200" kern="1200" dirty="0" smtClean="0">
                <a:solidFill>
                  <a:schemeClr val="tx1"/>
                </a:solidFill>
                <a:latin typeface="+mn-lt"/>
                <a:ea typeface="+mn-ea"/>
                <a:cs typeface="+mn-cs"/>
              </a:rPr>
              <a:t> then seeks out an appropriate gift for such a stoner/thinker from </a:t>
            </a:r>
            <a:r>
              <a:rPr lang="en-US" sz="1200" kern="1200" dirty="0" err="1" smtClean="0">
                <a:solidFill>
                  <a:schemeClr val="tx1"/>
                </a:solidFill>
                <a:latin typeface="+mn-lt"/>
                <a:ea typeface="+mn-ea"/>
                <a:cs typeface="+mn-cs"/>
              </a:rPr>
              <a:t>Walmart's</a:t>
            </a:r>
            <a:r>
              <a:rPr lang="en-US" sz="1200" kern="1200" dirty="0" smtClean="0">
                <a:solidFill>
                  <a:schemeClr val="tx1"/>
                </a:solidFill>
                <a:latin typeface="+mn-lt"/>
                <a:ea typeface="+mn-ea"/>
                <a:cs typeface="+mn-cs"/>
              </a:rPr>
              <a:t> product database. </a:t>
            </a:r>
            <a:r>
              <a:rPr lang="en-US" sz="1200" kern="1200" dirty="0" err="1" smtClean="0">
                <a:solidFill>
                  <a:schemeClr val="tx1"/>
                </a:solidFill>
                <a:latin typeface="+mn-lt"/>
                <a:ea typeface="+mn-ea"/>
                <a:cs typeface="+mn-cs"/>
              </a:rPr>
              <a:t>Walmart</a:t>
            </a:r>
            <a:r>
              <a:rPr lang="en-US" sz="1200" kern="1200" dirty="0" smtClean="0">
                <a:solidFill>
                  <a:schemeClr val="tx1"/>
                </a:solidFill>
                <a:latin typeface="+mn-lt"/>
                <a:ea typeface="+mn-ea"/>
                <a:cs typeface="+mn-cs"/>
              </a:rPr>
              <a:t> says </a:t>
            </a:r>
            <a:r>
              <a:rPr lang="en-US" sz="1200" kern="1200" dirty="0" err="1" smtClean="0">
                <a:solidFill>
                  <a:schemeClr val="tx1"/>
                </a:solidFill>
                <a:latin typeface="+mn-lt"/>
                <a:ea typeface="+mn-ea"/>
                <a:cs typeface="+mn-cs"/>
              </a:rPr>
              <a:t>Shopycat</a:t>
            </a:r>
            <a:r>
              <a:rPr lang="en-US" sz="1200" kern="1200" dirty="0" smtClean="0">
                <a:solidFill>
                  <a:schemeClr val="tx1"/>
                </a:solidFill>
                <a:latin typeface="+mn-lt"/>
                <a:ea typeface="+mn-ea"/>
                <a:cs typeface="+mn-cs"/>
              </a:rPr>
              <a:t> led to an increase in purchases on the site, though it won't say by how much. For the 2012 holidays, the team built </a:t>
            </a:r>
            <a:r>
              <a:rPr lang="en-US" sz="1200" kern="1200" dirty="0" err="1" smtClean="0">
                <a:solidFill>
                  <a:schemeClr val="tx1"/>
                </a:solidFill>
                <a:latin typeface="+mn-lt"/>
                <a:ea typeface="+mn-ea"/>
                <a:cs typeface="+mn-cs"/>
              </a:rPr>
              <a:t>Shopycat</a:t>
            </a:r>
            <a:r>
              <a:rPr lang="en-US" sz="1200" kern="1200" dirty="0" smtClean="0">
                <a:solidFill>
                  <a:schemeClr val="tx1"/>
                </a:solidFill>
                <a:latin typeface="+mn-lt"/>
                <a:ea typeface="+mn-ea"/>
                <a:cs typeface="+mn-cs"/>
              </a:rPr>
              <a:t> into a section of </a:t>
            </a:r>
            <a:r>
              <a:rPr lang="en-US" sz="1200" kern="1200" dirty="0" err="1" smtClean="0">
                <a:solidFill>
                  <a:schemeClr val="tx1"/>
                </a:solidFill>
                <a:latin typeface="+mn-lt"/>
                <a:ea typeface="+mn-ea"/>
                <a:cs typeface="+mn-cs"/>
              </a:rPr>
              <a:t>Walmart.com</a:t>
            </a:r>
            <a:r>
              <a:rPr lang="en-US" sz="1200" kern="1200" dirty="0" smtClean="0">
                <a:solidFill>
                  <a:schemeClr val="tx1"/>
                </a:solidFill>
                <a:latin typeface="+mn-lt"/>
                <a:ea typeface="+mn-ea"/>
                <a:cs typeface="+mn-cs"/>
              </a:rPr>
              <a:t> called </a:t>
            </a:r>
            <a:r>
              <a:rPr lang="en-US" sz="1200" kern="1200" dirty="0" err="1" smtClean="0">
                <a:solidFill>
                  <a:schemeClr val="tx1"/>
                </a:solidFill>
                <a:latin typeface="+mn-lt"/>
                <a:ea typeface="+mn-ea"/>
                <a:cs typeface="+mn-cs"/>
              </a:rPr>
              <a:t>Walmart</a:t>
            </a:r>
            <a:r>
              <a:rPr lang="en-US" sz="1200" kern="1200" dirty="0" smtClean="0">
                <a:solidFill>
                  <a:schemeClr val="tx1"/>
                </a:solidFill>
                <a:latin typeface="+mn-lt"/>
                <a:ea typeface="+mn-ea"/>
                <a:cs typeface="+mn-cs"/>
              </a:rPr>
              <a:t> Gifts; customers will log in with their Facebook or Twitter account to get personalized recommendations.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Get on the Shelf: a</a:t>
            </a:r>
            <a:r>
              <a:rPr lang="en-US" sz="1200" kern="1200" baseline="0" dirty="0" smtClean="0">
                <a:solidFill>
                  <a:schemeClr val="tx1"/>
                </a:solidFill>
                <a:latin typeface="+mn-lt"/>
                <a:ea typeface="+mn-ea"/>
                <a:cs typeface="+mn-cs"/>
              </a:rPr>
              <a:t> project to get customers to think differently about </a:t>
            </a:r>
            <a:r>
              <a:rPr lang="en-US" sz="1200" kern="1200" baseline="0" dirty="0" err="1" smtClean="0">
                <a:solidFill>
                  <a:schemeClr val="tx1"/>
                </a:solidFill>
                <a:latin typeface="+mn-lt"/>
                <a:ea typeface="+mn-ea"/>
                <a:cs typeface="+mn-cs"/>
              </a:rPr>
              <a:t>walmart</a:t>
            </a:r>
            <a:r>
              <a:rPr lang="en-US" sz="1200" kern="1200" baseline="0" dirty="0" smtClean="0">
                <a:solidFill>
                  <a:schemeClr val="tx1"/>
                </a:solidFill>
                <a:latin typeface="+mn-lt"/>
                <a:ea typeface="+mn-ea"/>
                <a:cs typeface="+mn-cs"/>
              </a:rPr>
              <a:t> and e-commerce. It was </a:t>
            </a:r>
            <a:r>
              <a:rPr lang="en-US" sz="1200" kern="1200" dirty="0" smtClean="0">
                <a:solidFill>
                  <a:schemeClr val="tx1"/>
                </a:solidFill>
                <a:latin typeface="+mn-lt"/>
                <a:ea typeface="+mn-ea"/>
                <a:cs typeface="+mn-cs"/>
              </a:rPr>
              <a:t>an online contest for people to submit their own inventions to go on sale at </a:t>
            </a:r>
            <a:r>
              <a:rPr lang="en-US" sz="1200" kern="1200" dirty="0" err="1" smtClean="0">
                <a:solidFill>
                  <a:schemeClr val="tx1"/>
                </a:solidFill>
                <a:latin typeface="+mn-lt"/>
                <a:ea typeface="+mn-ea"/>
                <a:cs typeface="+mn-cs"/>
              </a:rPr>
              <a:t>Walmart</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It was </a:t>
            </a:r>
            <a:r>
              <a:rPr lang="en-US" sz="1200" kern="1200" dirty="0" smtClean="0">
                <a:solidFill>
                  <a:schemeClr val="tx1"/>
                </a:solidFill>
                <a:latin typeface="+mn-lt"/>
                <a:ea typeface="+mn-ea"/>
                <a:cs typeface="+mn-cs"/>
              </a:rPr>
              <a:t>a social marketing blockbuster, garnering more than 4,000 submissions, over 1 million votes, and news hits in small towns across America.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Goodies: customers pay seven dollars a month for home delivery of a gourmet food box--creating a discerning test market for the grocer in the process.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Social Media</a:t>
            </a:r>
            <a:r>
              <a:rPr lang="en-US" sz="1200" kern="1200" baseline="0" dirty="0" smtClean="0">
                <a:solidFill>
                  <a:schemeClr val="tx1"/>
                </a:solidFill>
                <a:latin typeface="+mn-lt"/>
                <a:ea typeface="+mn-ea"/>
                <a:cs typeface="+mn-cs"/>
              </a:rPr>
              <a:t> Prediction: The technology</a:t>
            </a:r>
            <a:r>
              <a:rPr lang="en-US" sz="1200" kern="1200" dirty="0" smtClean="0">
                <a:solidFill>
                  <a:schemeClr val="tx1"/>
                </a:solidFill>
                <a:latin typeface="+mn-lt"/>
                <a:ea typeface="+mn-ea"/>
                <a:cs typeface="+mn-cs"/>
              </a:rPr>
              <a:t> uses spikes in social network chatter to predict demand for uncommon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products. One year they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anticipated heightened customer interest in cake-pop makers based conversations on Facebook and Twitter. There was once a growing interest in electric juicers, tied to the popularity of the juice-crazy documentary </a:t>
            </a:r>
            <a:r>
              <a:rPr lang="en-US" sz="1200" i="1" kern="1200" dirty="0" smtClean="0">
                <a:solidFill>
                  <a:schemeClr val="tx1"/>
                </a:solidFill>
                <a:latin typeface="+mn-lt"/>
                <a:ea typeface="+mn-ea"/>
                <a:cs typeface="+mn-cs"/>
              </a:rPr>
              <a:t>Fat, Sick and Nearly Dead</a:t>
            </a:r>
            <a:r>
              <a:rPr lang="en-US" sz="1200" i="0" kern="1200" dirty="0" smtClean="0">
                <a:solidFill>
                  <a:schemeClr val="tx1"/>
                </a:solidFill>
                <a:latin typeface="+mn-lt"/>
                <a:ea typeface="+mn-ea"/>
                <a:cs typeface="+mn-cs"/>
              </a:rPr>
              <a:t>. As these signals become stronger, execs say it will play a larger role in purchasing decisions.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Walmart</a:t>
            </a:r>
            <a:r>
              <a:rPr lang="en-US" sz="1200" kern="1200" dirty="0" smtClean="0">
                <a:solidFill>
                  <a:schemeClr val="tx1"/>
                </a:solidFill>
                <a:latin typeface="+mn-lt"/>
                <a:ea typeface="+mn-ea"/>
                <a:cs typeface="+mn-cs"/>
              </a:rPr>
              <a:t> doesn't need to be something radically different. The company that mastered IT in the service of unbeatable prices must now master web technology. It doesn't need to chase Amazon so much as it needs to identify how a digital </a:t>
            </a:r>
            <a:r>
              <a:rPr lang="en-US" sz="1200" kern="1200" dirty="0" err="1" smtClean="0">
                <a:solidFill>
                  <a:schemeClr val="tx1"/>
                </a:solidFill>
                <a:latin typeface="+mn-lt"/>
                <a:ea typeface="+mn-ea"/>
                <a:cs typeface="+mn-cs"/>
              </a:rPr>
              <a:t>Walmart</a:t>
            </a:r>
            <a:r>
              <a:rPr lang="en-US" sz="1200" kern="1200" dirty="0" smtClean="0">
                <a:solidFill>
                  <a:schemeClr val="tx1"/>
                </a:solidFill>
                <a:latin typeface="+mn-lt"/>
                <a:ea typeface="+mn-ea"/>
                <a:cs typeface="+mn-cs"/>
              </a:rPr>
              <a:t> can be as much a part of its customers' lives as the stores are today.</a:t>
            </a:r>
            <a:endParaRPr lang="en-US" dirty="0"/>
          </a:p>
        </p:txBody>
      </p:sp>
      <p:sp>
        <p:nvSpPr>
          <p:cNvPr id="4" name="Slide Number Placeholder 3"/>
          <p:cNvSpPr>
            <a:spLocks noGrp="1"/>
          </p:cNvSpPr>
          <p:nvPr>
            <p:ph type="sldNum" sz="quarter" idx="10"/>
          </p:nvPr>
        </p:nvSpPr>
        <p:spPr/>
        <p:txBody>
          <a:bodyPr/>
          <a:lstStyle/>
          <a:p>
            <a:fld id="{DAC78B2E-FBB0-A049-9A8E-1C3D3A4B83EC}" type="slidenum">
              <a:rPr lang="en-US" smtClean="0"/>
              <a:t>10</a:t>
            </a:fld>
            <a:endParaRPr lang="en-US"/>
          </a:p>
        </p:txBody>
      </p:sp>
    </p:spTree>
    <p:extLst>
      <p:ext uri="{BB962C8B-B14F-4D97-AF65-F5344CB8AC3E}">
        <p14:creationId xmlns:p14="http://schemas.microsoft.com/office/powerpoint/2010/main" val="343424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Wayfair</a:t>
            </a:r>
            <a:endParaRPr lang="en-US" dirty="0" smtClean="0"/>
          </a:p>
          <a:p>
            <a:r>
              <a:rPr lang="en-US" dirty="0" err="1" smtClean="0"/>
              <a:t>Plumstruck</a:t>
            </a:r>
            <a:r>
              <a:rPr lang="en-US" baseline="0" dirty="0" smtClean="0"/>
              <a:t> (part of </a:t>
            </a:r>
            <a:r>
              <a:rPr lang="en-US" baseline="0" dirty="0" err="1" smtClean="0"/>
              <a:t>Hayneedle.com</a:t>
            </a:r>
            <a:r>
              <a:rPr lang="en-US" baseline="0" dirty="0" smtClean="0"/>
              <a:t>)</a:t>
            </a:r>
          </a:p>
          <a:p>
            <a:r>
              <a:rPr lang="en-US" baseline="0" dirty="0" err="1" smtClean="0"/>
              <a:t>eBags</a:t>
            </a:r>
            <a:r>
              <a:rPr lang="en-US" baseline="0" dirty="0" smtClean="0"/>
              <a:t> Inc.</a:t>
            </a:r>
          </a:p>
          <a:p>
            <a:r>
              <a:rPr lang="en-US" baseline="0" dirty="0" err="1" smtClean="0"/>
              <a:t>ProTeam</a:t>
            </a:r>
            <a:r>
              <a:rPr lang="en-US" baseline="0" dirty="0" smtClean="0"/>
              <a:t> (part of Dreams </a:t>
            </a:r>
            <a:r>
              <a:rPr lang="en-US" baseline="0" dirty="0" err="1" smtClean="0"/>
              <a:t>Inc</a:t>
            </a:r>
            <a:r>
              <a:rPr lang="en-US" baseline="0" dirty="0" smtClean="0"/>
              <a:t>)</a:t>
            </a:r>
          </a:p>
          <a:p>
            <a:r>
              <a:rPr lang="en-US" baseline="0" dirty="0" smtClean="0"/>
              <a:t>Tool King</a:t>
            </a:r>
          </a:p>
          <a:p>
            <a:r>
              <a:rPr lang="en-US" baseline="0" dirty="0" err="1" smtClean="0"/>
              <a:t>Shoebuy.com</a:t>
            </a:r>
            <a:endParaRPr lang="en-US" dirty="0" smtClean="0"/>
          </a:p>
        </p:txBody>
      </p:sp>
      <p:sp>
        <p:nvSpPr>
          <p:cNvPr id="4" name="Slide Number Placeholder 3"/>
          <p:cNvSpPr>
            <a:spLocks noGrp="1"/>
          </p:cNvSpPr>
          <p:nvPr>
            <p:ph type="sldNum" sz="quarter" idx="10"/>
          </p:nvPr>
        </p:nvSpPr>
        <p:spPr/>
        <p:txBody>
          <a:bodyPr/>
          <a:lstStyle/>
          <a:p>
            <a:fld id="{DAC78B2E-FBB0-A049-9A8E-1C3D3A4B83EC}" type="slidenum">
              <a:rPr lang="en-US" smtClean="0"/>
              <a:t>11</a:t>
            </a:fld>
            <a:endParaRPr lang="en-US"/>
          </a:p>
        </p:txBody>
      </p:sp>
    </p:spTree>
    <p:extLst>
      <p:ext uri="{BB962C8B-B14F-4D97-AF65-F5344CB8AC3E}">
        <p14:creationId xmlns:p14="http://schemas.microsoft.com/office/powerpoint/2010/main" val="1660729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82AA0018-ADA8-4FAA-8195-9093AF0F12E7}" type="datetimeFigureOut">
              <a:rPr lang="en-US" smtClean="0"/>
              <a:t>7/7/2014</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31387E0F-EFD5-42E7-9A8C-80CEE4F1EE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AA0018-ADA8-4FAA-8195-9093AF0F12E7}"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87E0F-EFD5-42E7-9A8C-80CEE4F1EE31}"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2AA0018-ADA8-4FAA-8195-9093AF0F12E7}"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2AA0018-ADA8-4FAA-8195-9093AF0F12E7}"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2AA0018-ADA8-4FAA-8195-9093AF0F12E7}"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2AA0018-ADA8-4FAA-8195-9093AF0F12E7}"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2AA0018-ADA8-4FAA-8195-9093AF0F12E7}"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82AA0018-ADA8-4FAA-8195-9093AF0F12E7}" type="datetimeFigureOut">
              <a:rPr lang="en-US" smtClean="0"/>
              <a:t>7/7/2014</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AA0018-ADA8-4FAA-8195-9093AF0F12E7}"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2AA0018-ADA8-4FAA-8195-9093AF0F12E7}"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2AA0018-ADA8-4FAA-8195-9093AF0F12E7}" type="datetimeFigureOut">
              <a:rPr lang="en-US" smtClean="0"/>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2AA0018-ADA8-4FAA-8195-9093AF0F12E7}" type="datetimeFigureOut">
              <a:rPr lang="en-US" smtClean="0"/>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82AA0018-ADA8-4FAA-8195-9093AF0F12E7}" type="datetimeFigureOut">
              <a:rPr lang="en-US" smtClean="0"/>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82AA0018-ADA8-4FAA-8195-9093AF0F12E7}"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87E0F-EFD5-42E7-9A8C-80CEE4F1EE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82AA0018-ADA8-4FAA-8195-9093AF0F12E7}" type="datetimeFigureOut">
              <a:rPr lang="en-US" smtClean="0"/>
              <a:t>7/7/2014</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31387E0F-EFD5-42E7-9A8C-80CEE4F1EE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VFPnRyyRqz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RO2HR4Lip6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114800"/>
            <a:ext cx="4495800" cy="1447800"/>
          </a:xfrm>
        </p:spPr>
        <p:txBody>
          <a:bodyPr>
            <a:normAutofit fontScale="90000"/>
          </a:bodyPr>
          <a:lstStyle/>
          <a:p>
            <a:r>
              <a:rPr lang="en-US" sz="2400" dirty="0"/>
              <a:t/>
            </a:r>
            <a:br>
              <a:rPr lang="en-US" sz="2400" dirty="0"/>
            </a:br>
            <a:r>
              <a:rPr lang="en-US" sz="2000" dirty="0"/>
              <a:t>by</a:t>
            </a:r>
            <a:br>
              <a:rPr lang="en-US" sz="2000" dirty="0"/>
            </a:br>
            <a:r>
              <a:rPr lang="en-US" sz="2000" dirty="0"/>
              <a:t>Victoria Iyere</a:t>
            </a:r>
            <a:br>
              <a:rPr lang="en-US" sz="2000" dirty="0"/>
            </a:br>
            <a:r>
              <a:rPr lang="en-US" sz="2000" dirty="0"/>
              <a:t>Joey Heath</a:t>
            </a:r>
            <a:br>
              <a:rPr lang="en-US" sz="2000" dirty="0"/>
            </a:br>
            <a:r>
              <a:rPr lang="en-US" sz="2000" dirty="0"/>
              <a:t>Theo </a:t>
            </a:r>
            <a:r>
              <a:rPr lang="en-US" sz="2000" dirty="0" err="1"/>
              <a:t>Stathakis</a:t>
            </a:r>
            <a:r>
              <a:rPr lang="en-US" sz="2000" dirty="0"/>
              <a:t> </a:t>
            </a:r>
            <a:br>
              <a:rPr lang="en-US" sz="2000" dirty="0"/>
            </a:br>
            <a:r>
              <a:rPr lang="en-US" altLang="en-US" sz="2000" dirty="0"/>
              <a:t>Sebastian </a:t>
            </a:r>
            <a:r>
              <a:rPr lang="en-US" altLang="en-US" sz="2000" dirty="0" err="1"/>
              <a:t>Prokop</a:t>
            </a:r>
            <a:endParaRPr lang="en-US" dirty="0"/>
          </a:p>
        </p:txBody>
      </p:sp>
      <p:sp>
        <p:nvSpPr>
          <p:cNvPr id="3" name="Subtitle 2"/>
          <p:cNvSpPr>
            <a:spLocks noGrp="1"/>
          </p:cNvSpPr>
          <p:nvPr>
            <p:ph type="subTitle" idx="1"/>
          </p:nvPr>
        </p:nvSpPr>
        <p:spPr>
          <a:xfrm>
            <a:off x="4495800" y="4343400"/>
            <a:ext cx="3651287" cy="1295400"/>
          </a:xfrm>
        </p:spPr>
        <p:txBody>
          <a:bodyPr>
            <a:normAutofit/>
          </a:bodyPr>
          <a:lstStyle/>
          <a:p>
            <a:pPr lvl="0">
              <a:spcBef>
                <a:spcPts val="300"/>
              </a:spcBef>
              <a:buClr>
                <a:srgbClr val="2C7C9F">
                  <a:lumMod val="60000"/>
                  <a:lumOff val="40000"/>
                </a:srgbClr>
              </a:buClr>
              <a:buSzPct val="110000"/>
            </a:pPr>
            <a:r>
              <a:rPr lang="en-US" altLang="en-US" dirty="0">
                <a:solidFill>
                  <a:prstClr val="black"/>
                </a:solidFill>
                <a:latin typeface="+mj-lt"/>
              </a:rPr>
              <a:t>BAA 607</a:t>
            </a:r>
          </a:p>
          <a:p>
            <a:pPr lvl="0">
              <a:spcBef>
                <a:spcPts val="300"/>
              </a:spcBef>
              <a:buClr>
                <a:srgbClr val="2C7C9F">
                  <a:lumMod val="60000"/>
                  <a:lumOff val="40000"/>
                </a:srgbClr>
              </a:buClr>
              <a:buSzPct val="110000"/>
            </a:pPr>
            <a:r>
              <a:rPr lang="en-US" altLang="en-US" dirty="0">
                <a:solidFill>
                  <a:prstClr val="black"/>
                </a:solidFill>
                <a:latin typeface="+mj-lt"/>
              </a:rPr>
              <a:t>Jordan M. </a:t>
            </a:r>
            <a:r>
              <a:rPr lang="en-US" altLang="en-US" dirty="0" err="1">
                <a:solidFill>
                  <a:prstClr val="black"/>
                </a:solidFill>
                <a:latin typeface="+mj-lt"/>
              </a:rPr>
              <a:t>Blanke</a:t>
            </a:r>
            <a:r>
              <a:rPr lang="en-US" altLang="en-US" dirty="0">
                <a:solidFill>
                  <a:prstClr val="black"/>
                </a:solidFill>
                <a:latin typeface="+mj-lt"/>
              </a:rPr>
              <a:t>, Ph.D.</a:t>
            </a:r>
          </a:p>
          <a:p>
            <a:pPr lvl="0">
              <a:spcBef>
                <a:spcPts val="300"/>
              </a:spcBef>
              <a:buClr>
                <a:srgbClr val="2C7C9F">
                  <a:lumMod val="60000"/>
                  <a:lumOff val="40000"/>
                </a:srgbClr>
              </a:buClr>
              <a:buSzPct val="110000"/>
            </a:pPr>
            <a:r>
              <a:rPr lang="en-US" altLang="en-US" dirty="0" smtClean="0">
                <a:solidFill>
                  <a:prstClr val="black"/>
                </a:solidFill>
                <a:latin typeface="+mj-lt"/>
              </a:rPr>
              <a:t>July </a:t>
            </a:r>
            <a:r>
              <a:rPr lang="en-US" altLang="en-US" dirty="0">
                <a:solidFill>
                  <a:prstClr val="black"/>
                </a:solidFill>
                <a:latin typeface="+mj-lt"/>
              </a:rPr>
              <a:t>7</a:t>
            </a:r>
            <a:r>
              <a:rPr lang="en-US" altLang="en-US" dirty="0" smtClean="0">
                <a:solidFill>
                  <a:prstClr val="black"/>
                </a:solidFill>
                <a:latin typeface="+mj-lt"/>
              </a:rPr>
              <a:t>, </a:t>
            </a:r>
            <a:r>
              <a:rPr lang="en-US" altLang="en-US" dirty="0">
                <a:solidFill>
                  <a:prstClr val="black"/>
                </a:solidFill>
                <a:latin typeface="+mj-lt"/>
              </a:rPr>
              <a:t>2014</a:t>
            </a:r>
          </a:p>
          <a:p>
            <a:endParaRPr lang="en-US" sz="1600" dirty="0"/>
          </a:p>
        </p:txBody>
      </p:sp>
      <p:pic>
        <p:nvPicPr>
          <p:cNvPr id="5" name="Picture 4"/>
          <p:cNvPicPr>
            <a:picLocks noChangeAspect="1"/>
          </p:cNvPicPr>
          <p:nvPr/>
        </p:nvPicPr>
        <p:blipFill>
          <a:blip r:embed="rId2"/>
          <a:stretch>
            <a:fillRect/>
          </a:stretch>
        </p:blipFill>
        <p:spPr>
          <a:xfrm>
            <a:off x="457200" y="381000"/>
            <a:ext cx="8229600" cy="3360944"/>
          </a:xfrm>
          <a:prstGeom prst="rect">
            <a:avLst/>
          </a:prstGeom>
        </p:spPr>
      </p:pic>
    </p:spTree>
    <p:extLst>
      <p:ext uri="{BB962C8B-B14F-4D97-AF65-F5344CB8AC3E}">
        <p14:creationId xmlns:p14="http://schemas.microsoft.com/office/powerpoint/2010/main" val="3355142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Steps</a:t>
            </a:r>
            <a:endParaRPr lang="en-US" dirty="0"/>
          </a:p>
        </p:txBody>
      </p:sp>
      <p:sp>
        <p:nvSpPr>
          <p:cNvPr id="3" name="Content Placeholder 2"/>
          <p:cNvSpPr>
            <a:spLocks noGrp="1"/>
          </p:cNvSpPr>
          <p:nvPr>
            <p:ph idx="1"/>
          </p:nvPr>
        </p:nvSpPr>
        <p:spPr/>
        <p:txBody>
          <a:bodyPr/>
          <a:lstStyle/>
          <a:p>
            <a:r>
              <a:rPr lang="en-US" dirty="0" smtClean="0"/>
              <a:t>Owners turned </a:t>
            </a:r>
            <a:r>
              <a:rPr lang="en-US" dirty="0" err="1" smtClean="0"/>
              <a:t>Kosmix</a:t>
            </a:r>
            <a:r>
              <a:rPr lang="en-US" dirty="0" smtClean="0"/>
              <a:t> into </a:t>
            </a:r>
            <a:r>
              <a:rPr lang="en-US" dirty="0" err="1" smtClean="0"/>
              <a:t>Walmart</a:t>
            </a:r>
            <a:r>
              <a:rPr lang="en-US" dirty="0" smtClean="0"/>
              <a:t> Labs</a:t>
            </a:r>
          </a:p>
          <a:p>
            <a:r>
              <a:rPr lang="en-US" dirty="0" smtClean="0"/>
              <a:t>Rolled out with new projects </a:t>
            </a:r>
          </a:p>
          <a:p>
            <a:pPr lvl="1"/>
            <a:r>
              <a:rPr lang="en-US" dirty="0" err="1" smtClean="0"/>
              <a:t>Shopycat</a:t>
            </a:r>
            <a:endParaRPr lang="en-US" dirty="0" smtClean="0"/>
          </a:p>
          <a:p>
            <a:pPr lvl="1"/>
            <a:r>
              <a:rPr lang="en-US" dirty="0" smtClean="0"/>
              <a:t>Get on the Shelf</a:t>
            </a:r>
          </a:p>
          <a:p>
            <a:pPr lvl="1"/>
            <a:r>
              <a:rPr lang="en-US" dirty="0" smtClean="0"/>
              <a:t>Goodies Subscription</a:t>
            </a:r>
          </a:p>
          <a:p>
            <a:pPr lvl="1"/>
            <a:r>
              <a:rPr lang="en-US" dirty="0" smtClean="0"/>
              <a:t>Social Media prediction</a:t>
            </a:r>
            <a:endParaRPr lang="en-US" dirty="0"/>
          </a:p>
          <a:p>
            <a:r>
              <a:rPr lang="en-US" dirty="0" smtClean="0"/>
              <a:t>“</a:t>
            </a:r>
            <a:r>
              <a:rPr lang="en-US" dirty="0" err="1" smtClean="0"/>
              <a:t>Walmart</a:t>
            </a:r>
            <a:r>
              <a:rPr lang="en-US" dirty="0" smtClean="0"/>
              <a:t> people” often say the only way they will win online is by ‘being </a:t>
            </a:r>
            <a:r>
              <a:rPr lang="en-US" dirty="0" err="1" smtClean="0"/>
              <a:t>Walmart</a:t>
            </a:r>
            <a:r>
              <a:rPr lang="en-US" dirty="0" smtClean="0"/>
              <a:t>’</a:t>
            </a:r>
          </a:p>
        </p:txBody>
      </p:sp>
    </p:spTree>
    <p:extLst>
      <p:ext uri="{BB962C8B-B14F-4D97-AF65-F5344CB8AC3E}">
        <p14:creationId xmlns:p14="http://schemas.microsoft.com/office/powerpoint/2010/main" val="3529040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Walmart.com</a:t>
            </a:r>
            <a:r>
              <a:rPr lang="en-US" dirty="0" smtClean="0"/>
              <a:t> Marketplace</a:t>
            </a:r>
            <a:endParaRPr lang="en-US" dirty="0"/>
          </a:p>
        </p:txBody>
      </p:sp>
      <p:sp>
        <p:nvSpPr>
          <p:cNvPr id="3" name="Content Placeholder 2"/>
          <p:cNvSpPr>
            <a:spLocks noGrp="1"/>
          </p:cNvSpPr>
          <p:nvPr>
            <p:ph idx="1"/>
          </p:nvPr>
        </p:nvSpPr>
        <p:spPr/>
        <p:txBody>
          <a:bodyPr>
            <a:normAutofit/>
          </a:bodyPr>
          <a:lstStyle/>
          <a:p>
            <a:r>
              <a:rPr lang="en-US" dirty="0" smtClean="0"/>
              <a:t>Launched </a:t>
            </a:r>
            <a:r>
              <a:rPr lang="en-US" dirty="0" err="1" smtClean="0"/>
              <a:t>Pangea</a:t>
            </a:r>
            <a:r>
              <a:rPr lang="en-US" dirty="0" smtClean="0"/>
              <a:t> program to redevelop technology platform</a:t>
            </a:r>
          </a:p>
          <a:p>
            <a:pPr lvl="1"/>
            <a:r>
              <a:rPr lang="en-US" dirty="0" smtClean="0"/>
              <a:t>Common technology to run the 10 e-commerce sites worldwide including Sam’s Club and </a:t>
            </a:r>
            <a:r>
              <a:rPr lang="en-US" dirty="0" err="1" smtClean="0"/>
              <a:t>Asda</a:t>
            </a:r>
            <a:r>
              <a:rPr lang="en-US" dirty="0" smtClean="0"/>
              <a:t> (U.K.)</a:t>
            </a:r>
          </a:p>
          <a:p>
            <a:r>
              <a:rPr lang="en-US" dirty="0" err="1" smtClean="0"/>
              <a:t>Walmart</a:t>
            </a:r>
            <a:r>
              <a:rPr lang="en-US" dirty="0" smtClean="0"/>
              <a:t> only own about 300,000 – 400,000 items on their site though they offer more then 2 million</a:t>
            </a:r>
          </a:p>
          <a:p>
            <a:pPr lvl="1"/>
            <a:r>
              <a:rPr lang="en-US" dirty="0"/>
              <a:t>6</a:t>
            </a:r>
            <a:r>
              <a:rPr lang="en-US" dirty="0" smtClean="0"/>
              <a:t> participants in marketplace that offer the other items on </a:t>
            </a:r>
            <a:r>
              <a:rPr lang="en-US" dirty="0" err="1" smtClean="0"/>
              <a:t>Walmart.com</a:t>
            </a:r>
            <a:endParaRPr lang="en-US" dirty="0" smtClean="0"/>
          </a:p>
        </p:txBody>
      </p:sp>
    </p:spTree>
    <p:extLst>
      <p:ext uri="{BB962C8B-B14F-4D97-AF65-F5344CB8AC3E}">
        <p14:creationId xmlns:p14="http://schemas.microsoft.com/office/powerpoint/2010/main" val="427496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Omni-Channel Commerce</a:t>
            </a:r>
            <a:endParaRPr lang="en-US" dirty="0"/>
          </a:p>
        </p:txBody>
      </p:sp>
      <p:sp>
        <p:nvSpPr>
          <p:cNvPr id="3" name="Content Placeholder 2"/>
          <p:cNvSpPr>
            <a:spLocks noGrp="1"/>
          </p:cNvSpPr>
          <p:nvPr>
            <p:ph idx="1"/>
          </p:nvPr>
        </p:nvSpPr>
        <p:spPr/>
        <p:txBody>
          <a:bodyPr>
            <a:normAutofit fontScale="92500"/>
          </a:bodyPr>
          <a:lstStyle/>
          <a:p>
            <a:r>
              <a:rPr lang="en-US" dirty="0" smtClean="0"/>
              <a:t>Strategy brick and mortar companies are trying to implement to stay relevant and compete with Amazon</a:t>
            </a:r>
          </a:p>
          <a:p>
            <a:r>
              <a:rPr lang="en-US" dirty="0" smtClean="0"/>
              <a:t>Same day delivery</a:t>
            </a:r>
          </a:p>
          <a:p>
            <a:pPr lvl="1"/>
            <a:r>
              <a:rPr lang="en-US" dirty="0" smtClean="0"/>
              <a:t>96 percent of Americans live within 20 miles of a </a:t>
            </a:r>
            <a:r>
              <a:rPr lang="en-US" dirty="0" err="1" smtClean="0"/>
              <a:t>Walmart</a:t>
            </a:r>
            <a:endParaRPr lang="en-US" dirty="0" smtClean="0"/>
          </a:p>
          <a:p>
            <a:r>
              <a:rPr lang="en-US" dirty="0" smtClean="0"/>
              <a:t>Ship From Store option – goods delivered in 90 min time-frame</a:t>
            </a:r>
          </a:p>
          <a:p>
            <a:pPr lvl="1"/>
            <a:r>
              <a:rPr lang="en-US" dirty="0" smtClean="0"/>
              <a:t>Store have their own fleets and mini warehouse management systems in back of stores</a:t>
            </a:r>
            <a:endParaRPr lang="en-US" dirty="0"/>
          </a:p>
        </p:txBody>
      </p:sp>
    </p:spTree>
    <p:extLst>
      <p:ext uri="{BB962C8B-B14F-4D97-AF65-F5344CB8AC3E}">
        <p14:creationId xmlns:p14="http://schemas.microsoft.com/office/powerpoint/2010/main" val="241369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From the website:</a:t>
            </a:r>
          </a:p>
          <a:p>
            <a:r>
              <a:rPr lang="en-US" dirty="0"/>
              <a:t>@</a:t>
            </a:r>
            <a:r>
              <a:rPr lang="en-US" dirty="0" err="1"/>
              <a:t>WalmartLabs</a:t>
            </a:r>
            <a:r>
              <a:rPr lang="en-US" dirty="0"/>
              <a:t> is an accelerator in the effort to meet the needs of our customers where ever they are — shopping in a store, browsing our web site, or out and about with their mobile devices</a:t>
            </a:r>
            <a:r>
              <a:rPr lang="en-US" dirty="0" smtClean="0"/>
              <a:t>.</a:t>
            </a:r>
          </a:p>
          <a:p>
            <a:r>
              <a:rPr lang="en-US" dirty="0" smtClean="0"/>
              <a:t>And they’ve been buying up different tech companies the last couple of years.</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9983" b="89974" l="2025" r="98525">
                        <a14:foregroundMark x1="27517" y1="38064" x2="27517" y2="38064"/>
                        <a14:foregroundMark x1="34583" y1="54905" x2="34583" y2="54905"/>
                        <a14:foregroundMark x1="38125" y1="58767" x2="38125" y2="58767"/>
                        <a14:foregroundMark x1="37975" y1="24219" x2="37825" y2="64149"/>
                        <a14:foregroundMark x1="46075" y1="52604" x2="46075" y2="52604"/>
                        <a14:foregroundMark x1="58308" y1="52604" x2="58308" y2="52604"/>
                        <a14:foregroundMark x1="23833" y1="28082" x2="23833" y2="28082"/>
                        <a14:foregroundMark x1="61550" y1="53385" x2="61550" y2="53385"/>
                        <a14:foregroundMark x1="66558" y1="34201" x2="66558" y2="34201"/>
                        <a14:foregroundMark x1="71858" y1="64887" x2="71858" y2="64887"/>
                        <a14:foregroundMark x1="82467" y1="60286" x2="82467" y2="60286"/>
                        <a14:foregroundMark x1="85708" y1="57986" x2="85708" y2="57986"/>
                        <a14:foregroundMark x1="96758" y1="55686" x2="96758" y2="55686"/>
                      </a14:backgroundRemoval>
                    </a14:imgEffect>
                  </a14:imgLayer>
                </a14:imgProps>
              </a:ext>
            </a:extLst>
          </a:blip>
          <a:stretch>
            <a:fillRect/>
          </a:stretch>
        </p:blipFill>
        <p:spPr>
          <a:xfrm>
            <a:off x="304800" y="152400"/>
            <a:ext cx="8534399" cy="1638605"/>
          </a:xfrm>
          <a:prstGeom prst="rect">
            <a:avLst/>
          </a:prstGeom>
        </p:spPr>
      </p:pic>
    </p:spTree>
    <p:extLst>
      <p:ext uri="{BB962C8B-B14F-4D97-AF65-F5344CB8AC3E}">
        <p14:creationId xmlns:p14="http://schemas.microsoft.com/office/powerpoint/2010/main" val="13572787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Inkiru</a:t>
            </a:r>
            <a:endParaRPr lang="en-US" dirty="0"/>
          </a:p>
        </p:txBody>
      </p:sp>
      <p:sp>
        <p:nvSpPr>
          <p:cNvPr id="3" name="Content Placeholder 2"/>
          <p:cNvSpPr>
            <a:spLocks noGrp="1"/>
          </p:cNvSpPr>
          <p:nvPr>
            <p:ph idx="1"/>
          </p:nvPr>
        </p:nvSpPr>
        <p:spPr/>
        <p:txBody>
          <a:bodyPr/>
          <a:lstStyle/>
          <a:p>
            <a:pPr>
              <a:lnSpc>
                <a:spcPct val="150000"/>
              </a:lnSpc>
            </a:pPr>
            <a:r>
              <a:rPr lang="en-US" dirty="0" smtClean="0"/>
              <a:t>Active learning system that combines real-time predictive intelligence, big data analytics, and a customizable decision engine to inform and streamline business decisions.</a:t>
            </a:r>
          </a:p>
          <a:p>
            <a:pPr lvl="1"/>
            <a:endParaRPr lang="en-US" dirty="0"/>
          </a:p>
        </p:txBody>
      </p:sp>
    </p:spTree>
    <p:extLst>
      <p:ext uri="{BB962C8B-B14F-4D97-AF65-F5344CB8AC3E}">
        <p14:creationId xmlns:p14="http://schemas.microsoft.com/office/powerpoint/2010/main" val="2138598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81000"/>
            <a:ext cx="8229600" cy="1143000"/>
          </a:xfrm>
        </p:spPr>
        <p:txBody>
          <a:bodyPr/>
          <a:lstStyle/>
          <a:p>
            <a:r>
              <a:rPr lang="en-US" dirty="0" err="1" smtClean="0"/>
              <a:t>Torbit</a:t>
            </a:r>
            <a:endParaRPr lang="en-US" dirty="0"/>
          </a:p>
        </p:txBody>
      </p:sp>
      <p:sp>
        <p:nvSpPr>
          <p:cNvPr id="7" name="Content Placeholder 2"/>
          <p:cNvSpPr>
            <a:spLocks noGrp="1"/>
          </p:cNvSpPr>
          <p:nvPr>
            <p:ph idx="1"/>
          </p:nvPr>
        </p:nvSpPr>
        <p:spPr>
          <a:xfrm>
            <a:off x="533400" y="1752600"/>
            <a:ext cx="8229600" cy="2433918"/>
          </a:xfrm>
        </p:spPr>
        <p:txBody>
          <a:bodyPr/>
          <a:lstStyle/>
          <a:p>
            <a:pPr>
              <a:lnSpc>
                <a:spcPct val="150000"/>
              </a:lnSpc>
            </a:pPr>
            <a:r>
              <a:rPr lang="en-US" dirty="0" smtClean="0"/>
              <a:t>Website acceleration and optimization company that tracks correlation between website speeds and </a:t>
            </a:r>
            <a:r>
              <a:rPr lang="en-US" dirty="0" smtClean="0">
                <a:hlinkClick r:id="rId2"/>
              </a:rPr>
              <a:t>sales. </a:t>
            </a:r>
            <a:endParaRPr lang="en-US" dirty="0" smtClean="0"/>
          </a:p>
          <a:p>
            <a:pPr>
              <a:lnSpc>
                <a:spcPct val="150000"/>
              </a:lnSpc>
            </a:pPr>
            <a:endParaRPr lang="en-US" dirty="0" smtClean="0"/>
          </a:p>
          <a:p>
            <a:pPr lvl="1"/>
            <a:endParaRPr lang="en-US" dirty="0"/>
          </a:p>
        </p:txBody>
      </p:sp>
      <p:sp>
        <p:nvSpPr>
          <p:cNvPr id="8" name="Title 3"/>
          <p:cNvSpPr txBox="1">
            <a:spLocks/>
          </p:cNvSpPr>
          <p:nvPr/>
        </p:nvSpPr>
        <p:spPr>
          <a:xfrm>
            <a:off x="457200" y="31062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err="1">
                <a:solidFill>
                  <a:schemeClr val="tx1">
                    <a:lumMod val="75000"/>
                    <a:lumOff val="25000"/>
                  </a:schemeClr>
                </a:solidFill>
              </a:rPr>
              <a:t>OneOps</a:t>
            </a:r>
            <a:endParaRPr lang="en-US" sz="4800" dirty="0">
              <a:solidFill>
                <a:schemeClr val="tx1">
                  <a:lumMod val="75000"/>
                  <a:lumOff val="25000"/>
                </a:schemeClr>
              </a:solidFill>
            </a:endParaRPr>
          </a:p>
        </p:txBody>
      </p:sp>
      <p:sp>
        <p:nvSpPr>
          <p:cNvPr id="9" name="Content Placeholder 2"/>
          <p:cNvSpPr txBox="1">
            <a:spLocks/>
          </p:cNvSpPr>
          <p:nvPr/>
        </p:nvSpPr>
        <p:spPr>
          <a:xfrm>
            <a:off x="609600" y="4114803"/>
            <a:ext cx="8229600" cy="243391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2400" dirty="0">
                <a:solidFill>
                  <a:schemeClr val="tx1">
                    <a:lumMod val="75000"/>
                    <a:lumOff val="25000"/>
                  </a:schemeClr>
                </a:solidFill>
              </a:rPr>
              <a:t>Cloud computing startup that accelerates Walmart’s </a:t>
            </a:r>
            <a:r>
              <a:rPr lang="en-US" sz="2400" dirty="0" err="1">
                <a:solidFill>
                  <a:schemeClr val="tx1">
                    <a:lumMod val="75000"/>
                    <a:lumOff val="25000"/>
                  </a:schemeClr>
                </a:solidFill>
              </a:rPr>
              <a:t>PaaS</a:t>
            </a:r>
            <a:r>
              <a:rPr lang="en-US" sz="2400" dirty="0">
                <a:solidFill>
                  <a:schemeClr val="tx1">
                    <a:lumMod val="75000"/>
                    <a:lumOff val="25000"/>
                  </a:schemeClr>
                </a:solidFill>
              </a:rPr>
              <a:t> and </a:t>
            </a:r>
            <a:r>
              <a:rPr lang="en-US" sz="2400" dirty="0" err="1">
                <a:solidFill>
                  <a:schemeClr val="tx1">
                    <a:lumMod val="75000"/>
                    <a:lumOff val="25000"/>
                  </a:schemeClr>
                </a:solidFill>
              </a:rPr>
              <a:t>IaaS</a:t>
            </a:r>
            <a:r>
              <a:rPr lang="en-US" sz="2400" dirty="0">
                <a:solidFill>
                  <a:schemeClr val="tx1">
                    <a:lumMod val="75000"/>
                    <a:lumOff val="25000"/>
                  </a:schemeClr>
                </a:solidFill>
              </a:rPr>
              <a:t> strategies.</a:t>
            </a:r>
          </a:p>
          <a:p>
            <a:pPr>
              <a:lnSpc>
                <a:spcPct val="150000"/>
              </a:lnSpc>
            </a:pPr>
            <a:endParaRPr lang="en-US" dirty="0" smtClean="0"/>
          </a:p>
          <a:p>
            <a:pPr lvl="1"/>
            <a:endParaRPr lang="en-US" dirty="0"/>
          </a:p>
        </p:txBody>
      </p:sp>
    </p:spTree>
    <p:extLst>
      <p:ext uri="{BB962C8B-B14F-4D97-AF65-F5344CB8AC3E}">
        <p14:creationId xmlns:p14="http://schemas.microsoft.com/office/powerpoint/2010/main" val="465776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err="1" smtClean="0"/>
              <a:t>Adchemy</a:t>
            </a:r>
            <a:endParaRPr lang="en-US" dirty="0"/>
          </a:p>
        </p:txBody>
      </p:sp>
      <p:sp>
        <p:nvSpPr>
          <p:cNvPr id="3" name="Content Placeholder 2"/>
          <p:cNvSpPr>
            <a:spLocks noGrp="1"/>
          </p:cNvSpPr>
          <p:nvPr>
            <p:ph idx="1"/>
          </p:nvPr>
        </p:nvSpPr>
        <p:spPr>
          <a:xfrm>
            <a:off x="381000" y="1752600"/>
            <a:ext cx="8229600" cy="2101009"/>
          </a:xfrm>
        </p:spPr>
        <p:txBody>
          <a:bodyPr/>
          <a:lstStyle/>
          <a:p>
            <a:r>
              <a:rPr lang="en-US" dirty="0" smtClean="0"/>
              <a:t>Specializes in “semantic search”</a:t>
            </a:r>
          </a:p>
          <a:p>
            <a:pPr lvl="1"/>
            <a:r>
              <a:rPr lang="en-US" dirty="0" smtClean="0"/>
              <a:t>Trying to develop implied search results that go beyond the key words that are used.</a:t>
            </a:r>
            <a:endParaRPr lang="en-US" dirty="0"/>
          </a:p>
        </p:txBody>
      </p:sp>
      <p:sp>
        <p:nvSpPr>
          <p:cNvPr id="4" name="Title 1"/>
          <p:cNvSpPr txBox="1">
            <a:spLocks/>
          </p:cNvSpPr>
          <p:nvPr/>
        </p:nvSpPr>
        <p:spPr>
          <a:xfrm>
            <a:off x="457200" y="28418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err="1">
                <a:solidFill>
                  <a:schemeClr val="tx1">
                    <a:lumMod val="75000"/>
                    <a:lumOff val="25000"/>
                  </a:schemeClr>
                </a:solidFill>
              </a:rPr>
              <a:t>Yumprint</a:t>
            </a:r>
            <a:endParaRPr lang="en-US" sz="4800" dirty="0">
              <a:solidFill>
                <a:schemeClr val="tx1">
                  <a:lumMod val="75000"/>
                  <a:lumOff val="25000"/>
                </a:schemeClr>
              </a:solidFill>
            </a:endParaRPr>
          </a:p>
        </p:txBody>
      </p:sp>
      <p:sp>
        <p:nvSpPr>
          <p:cNvPr id="5" name="Content Placeholder 2"/>
          <p:cNvSpPr txBox="1">
            <a:spLocks/>
          </p:cNvSpPr>
          <p:nvPr/>
        </p:nvSpPr>
        <p:spPr>
          <a:xfrm>
            <a:off x="457200" y="3984811"/>
            <a:ext cx="8229600" cy="21010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lumMod val="75000"/>
                    <a:lumOff val="25000"/>
                  </a:schemeClr>
                </a:solidFill>
              </a:rPr>
              <a:t>Recipe discovery and shopping list </a:t>
            </a:r>
            <a:r>
              <a:rPr lang="en-US" sz="2400" dirty="0" smtClean="0">
                <a:solidFill>
                  <a:schemeClr val="tx1">
                    <a:lumMod val="75000"/>
                    <a:lumOff val="25000"/>
                  </a:schemeClr>
                </a:solidFill>
              </a:rPr>
              <a:t>creator</a:t>
            </a:r>
          </a:p>
          <a:p>
            <a:pPr lvl="1">
              <a:buFont typeface="Arial"/>
              <a:buChar char="•"/>
            </a:pPr>
            <a:r>
              <a:rPr lang="en-US" sz="1800" dirty="0" smtClean="0">
                <a:solidFill>
                  <a:schemeClr val="tx1">
                    <a:lumMod val="75000"/>
                    <a:lumOff val="25000"/>
                  </a:schemeClr>
                </a:solidFill>
              </a:rPr>
              <a:t>Allows </a:t>
            </a:r>
            <a:r>
              <a:rPr lang="en-US" sz="1800" dirty="0">
                <a:solidFill>
                  <a:schemeClr val="tx1">
                    <a:lumMod val="75000"/>
                    <a:lumOff val="25000"/>
                  </a:schemeClr>
                </a:solidFill>
              </a:rPr>
              <a:t>users to “pin” recipes and will create shopping lists based on the recipes.</a:t>
            </a:r>
          </a:p>
        </p:txBody>
      </p:sp>
    </p:spTree>
    <p:extLst>
      <p:ext uri="{BB962C8B-B14F-4D97-AF65-F5344CB8AC3E}">
        <p14:creationId xmlns:p14="http://schemas.microsoft.com/office/powerpoint/2010/main" val="3380761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lstStyle/>
          <a:p>
            <a:r>
              <a:rPr lang="en-US" dirty="0" smtClean="0"/>
              <a:t>Tasty Labs</a:t>
            </a:r>
            <a:endParaRPr lang="en-US" dirty="0"/>
          </a:p>
        </p:txBody>
      </p:sp>
      <p:sp>
        <p:nvSpPr>
          <p:cNvPr id="3" name="Content Placeholder 2"/>
          <p:cNvSpPr>
            <a:spLocks noGrp="1"/>
          </p:cNvSpPr>
          <p:nvPr>
            <p:ph idx="1"/>
          </p:nvPr>
        </p:nvSpPr>
        <p:spPr>
          <a:xfrm>
            <a:off x="381000" y="1828800"/>
            <a:ext cx="8229600" cy="990600"/>
          </a:xfrm>
        </p:spPr>
        <p:txBody>
          <a:bodyPr/>
          <a:lstStyle/>
          <a:p>
            <a:r>
              <a:rPr lang="en-US" dirty="0"/>
              <a:t>S</a:t>
            </a:r>
            <a:r>
              <a:rPr lang="en-US" dirty="0" smtClean="0"/>
              <a:t>oftware </a:t>
            </a:r>
            <a:r>
              <a:rPr lang="en-US" dirty="0"/>
              <a:t>applications business that connects people via social software. </a:t>
            </a:r>
            <a:endParaRPr lang="en-US" sz="4800" dirty="0">
              <a:latin typeface="+mj-lt"/>
              <a:ea typeface="+mj-ea"/>
              <a:cs typeface="+mj-cs"/>
            </a:endParaRPr>
          </a:p>
        </p:txBody>
      </p:sp>
      <p:sp>
        <p:nvSpPr>
          <p:cNvPr id="4" name="Title 1"/>
          <p:cNvSpPr txBox="1">
            <a:spLocks/>
          </p:cNvSpPr>
          <p:nvPr/>
        </p:nvSpPr>
        <p:spPr>
          <a:xfrm>
            <a:off x="457200" y="28418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tx1">
                    <a:lumMod val="75000"/>
                    <a:lumOff val="25000"/>
                  </a:schemeClr>
                </a:solidFill>
              </a:rPr>
              <a:t>Social Calendar App</a:t>
            </a:r>
          </a:p>
        </p:txBody>
      </p:sp>
      <p:sp>
        <p:nvSpPr>
          <p:cNvPr id="5" name="Content Placeholder 2"/>
          <p:cNvSpPr txBox="1">
            <a:spLocks/>
          </p:cNvSpPr>
          <p:nvPr/>
        </p:nvSpPr>
        <p:spPr>
          <a:xfrm>
            <a:off x="457200" y="3984811"/>
            <a:ext cx="8229600" cy="21010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lumMod val="75000"/>
                    <a:lumOff val="25000"/>
                  </a:schemeClr>
                </a:solidFill>
              </a:rPr>
              <a:t>Facebook app for event reminders that would allow customers to shop on walmart.com directly from event reminders. No longer working.</a:t>
            </a:r>
          </a:p>
        </p:txBody>
      </p:sp>
    </p:spTree>
    <p:extLst>
      <p:ext uri="{BB962C8B-B14F-4D97-AF65-F5344CB8AC3E}">
        <p14:creationId xmlns:p14="http://schemas.microsoft.com/office/powerpoint/2010/main" val="382438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Small Society</a:t>
            </a:r>
            <a:endParaRPr lang="en-US" dirty="0"/>
          </a:p>
        </p:txBody>
      </p:sp>
      <p:sp>
        <p:nvSpPr>
          <p:cNvPr id="3" name="Content Placeholder 2"/>
          <p:cNvSpPr>
            <a:spLocks noGrp="1"/>
          </p:cNvSpPr>
          <p:nvPr>
            <p:ph idx="1"/>
          </p:nvPr>
        </p:nvSpPr>
        <p:spPr>
          <a:xfrm>
            <a:off x="457200" y="2057400"/>
            <a:ext cx="8229600" cy="789921"/>
          </a:xfrm>
        </p:spPr>
        <p:txBody>
          <a:bodyPr/>
          <a:lstStyle/>
          <a:p>
            <a:r>
              <a:rPr lang="en-US" dirty="0" smtClean="0"/>
              <a:t>Create, develop and launch iOS applications</a:t>
            </a:r>
            <a:endParaRPr lang="en-US" dirty="0"/>
          </a:p>
        </p:txBody>
      </p:sp>
      <p:sp>
        <p:nvSpPr>
          <p:cNvPr id="4" name="Title 1"/>
          <p:cNvSpPr txBox="1">
            <a:spLocks/>
          </p:cNvSpPr>
          <p:nvPr/>
        </p:nvSpPr>
        <p:spPr>
          <a:xfrm>
            <a:off x="457200" y="284181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a:solidFill>
                  <a:schemeClr val="tx1">
                    <a:lumMod val="75000"/>
                    <a:lumOff val="25000"/>
                  </a:schemeClr>
                </a:solidFill>
              </a:rPr>
              <a:t>Grabble</a:t>
            </a:r>
          </a:p>
        </p:txBody>
      </p:sp>
      <p:sp>
        <p:nvSpPr>
          <p:cNvPr id="5" name="Content Placeholder 2"/>
          <p:cNvSpPr txBox="1">
            <a:spLocks/>
          </p:cNvSpPr>
          <p:nvPr/>
        </p:nvSpPr>
        <p:spPr>
          <a:xfrm>
            <a:off x="457200" y="3984811"/>
            <a:ext cx="8229600" cy="210100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lumMod val="75000"/>
                    <a:lumOff val="25000"/>
                  </a:schemeClr>
                </a:solidFill>
              </a:rPr>
              <a:t>Developed </a:t>
            </a:r>
            <a:r>
              <a:rPr lang="en-US" sz="2400" dirty="0" err="1">
                <a:solidFill>
                  <a:schemeClr val="tx1">
                    <a:lumMod val="75000"/>
                    <a:lumOff val="25000"/>
                  </a:schemeClr>
                </a:solidFill>
              </a:rPr>
              <a:t>eReceipts</a:t>
            </a:r>
            <a:r>
              <a:rPr lang="en-US" sz="2400" dirty="0">
                <a:solidFill>
                  <a:schemeClr val="tx1">
                    <a:lumMod val="75000"/>
                    <a:lumOff val="25000"/>
                  </a:schemeClr>
                </a:solidFill>
              </a:rPr>
              <a:t> solution that gives in-store shoppers instant access to a digital, picture-perfect version of their receipts. </a:t>
            </a:r>
          </a:p>
        </p:txBody>
      </p:sp>
    </p:spTree>
    <p:extLst>
      <p:ext uri="{BB962C8B-B14F-4D97-AF65-F5344CB8AC3E}">
        <p14:creationId xmlns:p14="http://schemas.microsoft.com/office/powerpoint/2010/main" val="429455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Walmart</a:t>
            </a:r>
            <a:r>
              <a:rPr lang="en-US" dirty="0" smtClean="0"/>
              <a:t> RFID Technology	</a:t>
            </a:r>
            <a:endParaRPr lang="en-US" dirty="0"/>
          </a:p>
        </p:txBody>
      </p:sp>
      <p:sp>
        <p:nvSpPr>
          <p:cNvPr id="3" name="Content Placeholder 2"/>
          <p:cNvSpPr>
            <a:spLocks noGrp="1"/>
          </p:cNvSpPr>
          <p:nvPr>
            <p:ph idx="1"/>
          </p:nvPr>
        </p:nvSpPr>
        <p:spPr/>
        <p:txBody>
          <a:bodyPr/>
          <a:lstStyle/>
          <a:p>
            <a:r>
              <a:rPr lang="en-US" dirty="0" smtClean="0"/>
              <a:t>Radio Frequency Identification </a:t>
            </a:r>
          </a:p>
          <a:p>
            <a:r>
              <a:rPr lang="en-US" dirty="0" smtClean="0"/>
              <a:t>Uses wireless radio-frequency electromagnetic fields to transfer data</a:t>
            </a:r>
          </a:p>
          <a:p>
            <a:r>
              <a:rPr lang="en-US" dirty="0" smtClean="0"/>
              <a:t>Used for tracking objects from manufacturing to final sale</a:t>
            </a:r>
            <a:endParaRPr lang="en-US" dirty="0"/>
          </a:p>
        </p:txBody>
      </p:sp>
    </p:spTree>
    <p:extLst>
      <p:ext uri="{BB962C8B-B14F-4D97-AF65-F5344CB8AC3E}">
        <p14:creationId xmlns:p14="http://schemas.microsoft.com/office/powerpoint/2010/main" val="220006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Walmart in E-Commerce</a:t>
            </a:r>
            <a:endParaRPr lang="en-US" dirty="0"/>
          </a:p>
        </p:txBody>
      </p:sp>
      <p:sp>
        <p:nvSpPr>
          <p:cNvPr id="3" name="Content Placeholder 2"/>
          <p:cNvSpPr>
            <a:spLocks noGrp="1"/>
          </p:cNvSpPr>
          <p:nvPr>
            <p:ph idx="1"/>
          </p:nvPr>
        </p:nvSpPr>
        <p:spPr>
          <a:xfrm>
            <a:off x="457200" y="2286000"/>
            <a:ext cx="8229600" cy="3810000"/>
          </a:xfrm>
        </p:spPr>
        <p:txBody>
          <a:bodyPr/>
          <a:lstStyle/>
          <a:p>
            <a:r>
              <a:rPr lang="en-US" dirty="0" smtClean="0"/>
              <a:t>Walmart’s goal is for every person and every product to be connected</a:t>
            </a:r>
          </a:p>
          <a:p>
            <a:r>
              <a:rPr lang="en-US" dirty="0" smtClean="0"/>
              <a:t>Social Media with </a:t>
            </a:r>
            <a:r>
              <a:rPr lang="en-US" dirty="0" err="1" smtClean="0"/>
              <a:t>Kosmix</a:t>
            </a:r>
            <a:endParaRPr lang="en-US" dirty="0" smtClean="0"/>
          </a:p>
          <a:p>
            <a:r>
              <a:rPr lang="en-US" dirty="0" smtClean="0"/>
              <a:t>Walmart’s search engine Polaris</a:t>
            </a:r>
          </a:p>
          <a:p>
            <a:r>
              <a:rPr lang="en-US" dirty="0" smtClean="0"/>
              <a:t>Scan &amp; Go self checkout smartphone application</a:t>
            </a:r>
            <a:endParaRPr lang="en-US" dirty="0"/>
          </a:p>
        </p:txBody>
      </p:sp>
    </p:spTree>
    <p:extLst>
      <p:ext uri="{BB962C8B-B14F-4D97-AF65-F5344CB8AC3E}">
        <p14:creationId xmlns:p14="http://schemas.microsoft.com/office/powerpoint/2010/main" val="1216427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RFID Tags</a:t>
            </a:r>
            <a:endParaRPr lang="en-US" dirty="0"/>
          </a:p>
        </p:txBody>
      </p:sp>
      <p:pic>
        <p:nvPicPr>
          <p:cNvPr id="6" name="Picture 5"/>
          <p:cNvPicPr>
            <a:picLocks noChangeAspect="1"/>
          </p:cNvPicPr>
          <p:nvPr/>
        </p:nvPicPr>
        <p:blipFill>
          <a:blip r:embed="rId2"/>
          <a:stretch>
            <a:fillRect/>
          </a:stretch>
        </p:blipFill>
        <p:spPr>
          <a:xfrm>
            <a:off x="3745894" y="2267857"/>
            <a:ext cx="5125963" cy="3898848"/>
          </a:xfrm>
          <a:prstGeom prst="rect">
            <a:avLst/>
          </a:prstGeom>
        </p:spPr>
      </p:pic>
      <p:pic>
        <p:nvPicPr>
          <p:cNvPr id="5" name="Picture 4"/>
          <p:cNvPicPr>
            <a:picLocks noChangeAspect="1"/>
          </p:cNvPicPr>
          <p:nvPr/>
        </p:nvPicPr>
        <p:blipFill>
          <a:blip r:embed="rId3"/>
          <a:stretch>
            <a:fillRect/>
          </a:stretch>
        </p:blipFill>
        <p:spPr>
          <a:xfrm>
            <a:off x="457200" y="2267857"/>
            <a:ext cx="3915229" cy="3898848"/>
          </a:xfrm>
          <a:prstGeom prst="rect">
            <a:avLst/>
          </a:prstGeom>
        </p:spPr>
      </p:pic>
    </p:spTree>
    <p:extLst>
      <p:ext uri="{BB962C8B-B14F-4D97-AF65-F5344CB8AC3E}">
        <p14:creationId xmlns:p14="http://schemas.microsoft.com/office/powerpoint/2010/main" val="3208379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RFID Works</a:t>
            </a:r>
            <a:endParaRPr lang="en-US" dirty="0"/>
          </a:p>
        </p:txBody>
      </p:sp>
      <p:pic>
        <p:nvPicPr>
          <p:cNvPr id="4" name="Picture 3"/>
          <p:cNvPicPr>
            <a:picLocks noChangeAspect="1"/>
          </p:cNvPicPr>
          <p:nvPr/>
        </p:nvPicPr>
        <p:blipFill>
          <a:blip r:embed="rId2"/>
          <a:stretch>
            <a:fillRect/>
          </a:stretch>
        </p:blipFill>
        <p:spPr>
          <a:xfrm>
            <a:off x="127000" y="1712685"/>
            <a:ext cx="8890000" cy="4521200"/>
          </a:xfrm>
          <a:prstGeom prst="rect">
            <a:avLst/>
          </a:prstGeom>
        </p:spPr>
      </p:pic>
    </p:spTree>
    <p:extLst>
      <p:ext uri="{BB962C8B-B14F-4D97-AF65-F5344CB8AC3E}">
        <p14:creationId xmlns:p14="http://schemas.microsoft.com/office/powerpoint/2010/main" val="15949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RFID Works</a:t>
            </a:r>
            <a:endParaRPr lang="en-US" dirty="0"/>
          </a:p>
        </p:txBody>
      </p:sp>
      <p:sp>
        <p:nvSpPr>
          <p:cNvPr id="3" name="Content Placeholder 2"/>
          <p:cNvSpPr>
            <a:spLocks noGrp="1"/>
          </p:cNvSpPr>
          <p:nvPr>
            <p:ph idx="1"/>
          </p:nvPr>
        </p:nvSpPr>
        <p:spPr/>
        <p:txBody>
          <a:bodyPr/>
          <a:lstStyle/>
          <a:p>
            <a:r>
              <a:rPr lang="en-US" dirty="0" smtClean="0"/>
              <a:t>RFID Solutions</a:t>
            </a:r>
          </a:p>
          <a:p>
            <a:pPr marL="0" indent="0">
              <a:buNone/>
            </a:pPr>
            <a:r>
              <a:rPr lang="en-US" dirty="0" smtClean="0">
                <a:hlinkClick r:id="rId2"/>
              </a:rPr>
              <a:t>https://www.youtube.com/</a:t>
            </a:r>
            <a:r>
              <a:rPr lang="en-US" dirty="0" err="1" smtClean="0">
                <a:hlinkClick r:id="rId2"/>
              </a:rPr>
              <a:t>watch?v</a:t>
            </a:r>
            <a:r>
              <a:rPr lang="en-US" dirty="0" smtClean="0">
                <a:hlinkClick r:id="rId2"/>
              </a:rPr>
              <a:t>=RO2HR4Lip6Q</a:t>
            </a:r>
            <a:endParaRPr lang="en-US" dirty="0"/>
          </a:p>
        </p:txBody>
      </p:sp>
    </p:spTree>
    <p:extLst>
      <p:ext uri="{BB962C8B-B14F-4D97-AF65-F5344CB8AC3E}">
        <p14:creationId xmlns:p14="http://schemas.microsoft.com/office/powerpoint/2010/main" val="1519579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Data	</a:t>
            </a:r>
            <a:endParaRPr lang="en-US" dirty="0"/>
          </a:p>
        </p:txBody>
      </p:sp>
      <p:sp>
        <p:nvSpPr>
          <p:cNvPr id="3" name="Content Placeholder 2"/>
          <p:cNvSpPr>
            <a:spLocks noGrp="1"/>
          </p:cNvSpPr>
          <p:nvPr>
            <p:ph idx="1"/>
          </p:nvPr>
        </p:nvSpPr>
        <p:spPr/>
        <p:txBody>
          <a:bodyPr/>
          <a:lstStyle/>
          <a:p>
            <a:r>
              <a:rPr lang="en-US" dirty="0" smtClean="0"/>
              <a:t>Stores unique information to each product</a:t>
            </a:r>
          </a:p>
          <a:p>
            <a:pPr lvl="1"/>
            <a:r>
              <a:rPr lang="en-US" dirty="0" smtClean="0"/>
              <a:t>Serial numbers</a:t>
            </a:r>
          </a:p>
          <a:p>
            <a:pPr lvl="1"/>
            <a:r>
              <a:rPr lang="en-US" dirty="0" smtClean="0"/>
              <a:t>Sizes</a:t>
            </a:r>
          </a:p>
          <a:p>
            <a:pPr lvl="1"/>
            <a:r>
              <a:rPr lang="en-US" dirty="0" smtClean="0"/>
              <a:t>Quantities</a:t>
            </a:r>
          </a:p>
          <a:p>
            <a:pPr lvl="1"/>
            <a:r>
              <a:rPr lang="en-US" dirty="0" smtClean="0"/>
              <a:t>Shelf life</a:t>
            </a:r>
          </a:p>
          <a:p>
            <a:pPr lvl="1"/>
            <a:r>
              <a:rPr lang="en-US" dirty="0" smtClean="0"/>
              <a:t>Location tracking</a:t>
            </a:r>
            <a:endParaRPr lang="en-US" dirty="0"/>
          </a:p>
        </p:txBody>
      </p:sp>
    </p:spTree>
    <p:extLst>
      <p:ext uri="{BB962C8B-B14F-4D97-AF65-F5344CB8AC3E}">
        <p14:creationId xmlns:p14="http://schemas.microsoft.com/office/powerpoint/2010/main" val="1904757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to RFID	</a:t>
            </a:r>
            <a:endParaRPr lang="en-US" dirty="0"/>
          </a:p>
        </p:txBody>
      </p:sp>
      <p:sp>
        <p:nvSpPr>
          <p:cNvPr id="3" name="Content Placeholder 2"/>
          <p:cNvSpPr>
            <a:spLocks noGrp="1"/>
          </p:cNvSpPr>
          <p:nvPr>
            <p:ph idx="1"/>
          </p:nvPr>
        </p:nvSpPr>
        <p:spPr/>
        <p:txBody>
          <a:bodyPr/>
          <a:lstStyle/>
          <a:p>
            <a:r>
              <a:rPr lang="en-US" dirty="0" smtClean="0"/>
              <a:t>Lowers costs</a:t>
            </a:r>
          </a:p>
          <a:p>
            <a:pPr lvl="1"/>
            <a:r>
              <a:rPr lang="en-US" dirty="0" smtClean="0"/>
              <a:t>Less manpower needed for inventory</a:t>
            </a:r>
          </a:p>
          <a:p>
            <a:r>
              <a:rPr lang="en-US" dirty="0" smtClean="0"/>
              <a:t>Real-time inventory tracking</a:t>
            </a:r>
          </a:p>
          <a:p>
            <a:pPr lvl="1"/>
            <a:r>
              <a:rPr lang="en-US" dirty="0" smtClean="0"/>
              <a:t>Reduced “stock out” for </a:t>
            </a:r>
            <a:r>
              <a:rPr lang="en-US" dirty="0" err="1" smtClean="0"/>
              <a:t>Walmart</a:t>
            </a:r>
            <a:r>
              <a:rPr lang="en-US" dirty="0" smtClean="0"/>
              <a:t> by 30%</a:t>
            </a:r>
          </a:p>
          <a:p>
            <a:r>
              <a:rPr lang="en-US" dirty="0" smtClean="0"/>
              <a:t>Low energy use</a:t>
            </a:r>
          </a:p>
          <a:p>
            <a:pPr lvl="1"/>
            <a:r>
              <a:rPr lang="en-US" dirty="0" smtClean="0"/>
              <a:t>BAP (Battery-Assisted Passive) vs. regular passive</a:t>
            </a:r>
          </a:p>
        </p:txBody>
      </p:sp>
    </p:spTree>
    <p:extLst>
      <p:ext uri="{BB962C8B-B14F-4D97-AF65-F5344CB8AC3E}">
        <p14:creationId xmlns:p14="http://schemas.microsoft.com/office/powerpoint/2010/main" val="635281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1B46A3"/>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5800" y="0"/>
            <a:ext cx="7677150" cy="30956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062369"/>
            <a:ext cx="7677150" cy="3790950"/>
          </a:xfrm>
          <a:prstGeom prst="rect">
            <a:avLst/>
          </a:prstGeom>
        </p:spPr>
      </p:pic>
    </p:spTree>
    <p:extLst>
      <p:ext uri="{BB962C8B-B14F-4D97-AF65-F5344CB8AC3E}">
        <p14:creationId xmlns:p14="http://schemas.microsoft.com/office/powerpoint/2010/main" val="210180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Walmart’s Privacy Policy</a:t>
            </a:r>
            <a:endParaRPr lang="en-US" dirty="0"/>
          </a:p>
        </p:txBody>
      </p:sp>
      <p:sp>
        <p:nvSpPr>
          <p:cNvPr id="3" name="Content Placeholder 2"/>
          <p:cNvSpPr>
            <a:spLocks noGrp="1"/>
          </p:cNvSpPr>
          <p:nvPr>
            <p:ph idx="1"/>
          </p:nvPr>
        </p:nvSpPr>
        <p:spPr>
          <a:xfrm>
            <a:off x="457200" y="1828800"/>
            <a:ext cx="8229600" cy="4157472"/>
          </a:xfrm>
        </p:spPr>
        <p:txBody>
          <a:bodyPr>
            <a:normAutofit/>
          </a:bodyPr>
          <a:lstStyle/>
          <a:p>
            <a:r>
              <a:rPr lang="en-US" dirty="0" smtClean="0"/>
              <a:t>Walmart can share information with third parties</a:t>
            </a:r>
          </a:p>
          <a:p>
            <a:r>
              <a:rPr lang="en-US" dirty="0" smtClean="0"/>
              <a:t>Can track customers through cookies</a:t>
            </a:r>
          </a:p>
          <a:p>
            <a:r>
              <a:rPr lang="en-US" dirty="0" smtClean="0"/>
              <a:t>Use date created with gift registries, applications for hunting and fishing licenses</a:t>
            </a:r>
          </a:p>
          <a:p>
            <a:r>
              <a:rPr lang="en-US" dirty="0" smtClean="0"/>
              <a:t>Automatically collect information from mobile devices; Unique Device Identifiers (UDID)</a:t>
            </a:r>
          </a:p>
          <a:p>
            <a:endParaRPr lang="en-US" dirty="0"/>
          </a:p>
        </p:txBody>
      </p:sp>
    </p:spTree>
    <p:extLst>
      <p:ext uri="{BB962C8B-B14F-4D97-AF65-F5344CB8AC3E}">
        <p14:creationId xmlns:p14="http://schemas.microsoft.com/office/powerpoint/2010/main" val="1703890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Walmart’s Privacy Policy</a:t>
            </a:r>
            <a:endParaRPr lang="en-US" dirty="0"/>
          </a:p>
        </p:txBody>
      </p:sp>
      <p:sp>
        <p:nvSpPr>
          <p:cNvPr id="3" name="Content Placeholder 2"/>
          <p:cNvSpPr>
            <a:spLocks noGrp="1"/>
          </p:cNvSpPr>
          <p:nvPr>
            <p:ph idx="1"/>
          </p:nvPr>
        </p:nvSpPr>
        <p:spPr>
          <a:xfrm>
            <a:off x="457200" y="1905000"/>
            <a:ext cx="8229600" cy="4233672"/>
          </a:xfrm>
        </p:spPr>
        <p:txBody>
          <a:bodyPr/>
          <a:lstStyle/>
          <a:p>
            <a:r>
              <a:rPr lang="en-US" dirty="0" smtClean="0"/>
              <a:t>Walmart’s customers have no right to have their information deleted</a:t>
            </a:r>
          </a:p>
          <a:p>
            <a:r>
              <a:rPr lang="en-US" dirty="0" smtClean="0"/>
              <a:t>Even if customer deletes the Walmart application the information still remains on the device</a:t>
            </a:r>
          </a:p>
          <a:p>
            <a:r>
              <a:rPr lang="en-US" dirty="0" smtClean="0"/>
              <a:t>When </a:t>
            </a:r>
            <a:r>
              <a:rPr lang="en-US" dirty="0" smtClean="0"/>
              <a:t>children </a:t>
            </a:r>
            <a:r>
              <a:rPr lang="en-US" dirty="0" smtClean="0"/>
              <a:t>access the Walmart site there is no guarantee for the information to be deleted</a:t>
            </a:r>
            <a:endParaRPr lang="en-US" dirty="0"/>
          </a:p>
        </p:txBody>
      </p:sp>
    </p:spTree>
    <p:extLst>
      <p:ext uri="{BB962C8B-B14F-4D97-AF65-F5344CB8AC3E}">
        <p14:creationId xmlns:p14="http://schemas.microsoft.com/office/powerpoint/2010/main" val="281275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Technical Reasons for Data Collection</a:t>
            </a:r>
            <a:endParaRPr lang="en-US" dirty="0"/>
          </a:p>
        </p:txBody>
      </p:sp>
      <p:sp>
        <p:nvSpPr>
          <p:cNvPr id="3" name="Content Placeholder 2"/>
          <p:cNvSpPr>
            <a:spLocks noGrp="1"/>
          </p:cNvSpPr>
          <p:nvPr>
            <p:ph idx="1"/>
          </p:nvPr>
        </p:nvSpPr>
        <p:spPr>
          <a:xfrm>
            <a:off x="457200" y="1828800"/>
            <a:ext cx="8229600" cy="4525963"/>
          </a:xfrm>
        </p:spPr>
        <p:txBody>
          <a:bodyPr/>
          <a:lstStyle/>
          <a:p>
            <a:r>
              <a:rPr lang="en-US" dirty="0" smtClean="0"/>
              <a:t>Most of the collected data is required to target advertising and product suggestion for users</a:t>
            </a:r>
          </a:p>
          <a:p>
            <a:r>
              <a:rPr lang="en-US" dirty="0" smtClean="0"/>
              <a:t>Information about a device, location and pages are needed for the app or site to function properly</a:t>
            </a:r>
          </a:p>
          <a:p>
            <a:r>
              <a:rPr lang="en-US" dirty="0" smtClean="0"/>
              <a:t>Additionally, information about the device the pages and screens are useful for developers to identify the aspects to improve in the future </a:t>
            </a:r>
          </a:p>
          <a:p>
            <a:endParaRPr lang="en-US" dirty="0"/>
          </a:p>
        </p:txBody>
      </p:sp>
    </p:spTree>
    <p:extLst>
      <p:ext uri="{BB962C8B-B14F-4D97-AF65-F5344CB8AC3E}">
        <p14:creationId xmlns:p14="http://schemas.microsoft.com/office/powerpoint/2010/main" val="1249937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Amazon Threat</a:t>
            </a:r>
            <a:endParaRPr lang="en-US" dirty="0"/>
          </a:p>
        </p:txBody>
      </p:sp>
      <p:sp>
        <p:nvSpPr>
          <p:cNvPr id="3" name="Content Placeholder 2"/>
          <p:cNvSpPr>
            <a:spLocks noGrp="1"/>
          </p:cNvSpPr>
          <p:nvPr>
            <p:ph idx="1"/>
          </p:nvPr>
        </p:nvSpPr>
        <p:spPr/>
        <p:txBody>
          <a:bodyPr>
            <a:normAutofit/>
          </a:bodyPr>
          <a:lstStyle/>
          <a:p>
            <a:r>
              <a:rPr lang="en-US" dirty="0" smtClean="0"/>
              <a:t>Amazon had already marginalized once big players like Barnes &amp; Noble and Best Buy</a:t>
            </a:r>
          </a:p>
          <a:p>
            <a:r>
              <a:rPr lang="en-US" dirty="0" smtClean="0"/>
              <a:t>Attack on </a:t>
            </a:r>
            <a:r>
              <a:rPr lang="en-US" dirty="0" err="1" smtClean="0"/>
              <a:t>Wal</a:t>
            </a:r>
            <a:r>
              <a:rPr lang="en-US" dirty="0" err="1"/>
              <a:t>m</a:t>
            </a:r>
            <a:r>
              <a:rPr lang="en-US" dirty="0" err="1" smtClean="0"/>
              <a:t>art</a:t>
            </a:r>
            <a:r>
              <a:rPr lang="en-US" dirty="0" smtClean="0"/>
              <a:t> was clear when Amazon started to sell staples such as soap, diapers, pet food, and bulk tissue products</a:t>
            </a:r>
          </a:p>
          <a:p>
            <a:pPr lvl="1"/>
            <a:r>
              <a:rPr lang="en-US" dirty="0" smtClean="0"/>
              <a:t>Even offered customers option to subscribe to receive these items regularly</a:t>
            </a:r>
          </a:p>
          <a:p>
            <a:r>
              <a:rPr lang="en-US" dirty="0" err="1" smtClean="0"/>
              <a:t>Wal</a:t>
            </a:r>
            <a:r>
              <a:rPr lang="en-US" dirty="0" err="1"/>
              <a:t>m</a:t>
            </a:r>
            <a:r>
              <a:rPr lang="en-US" dirty="0" err="1" smtClean="0"/>
              <a:t>art</a:t>
            </a:r>
            <a:r>
              <a:rPr lang="en-US" dirty="0" smtClean="0"/>
              <a:t> not much of a threat to their e-commerce</a:t>
            </a:r>
            <a:endParaRPr lang="en-US" dirty="0"/>
          </a:p>
        </p:txBody>
      </p:sp>
    </p:spTree>
    <p:extLst>
      <p:ext uri="{BB962C8B-B14F-4D97-AF65-F5344CB8AC3E}">
        <p14:creationId xmlns:p14="http://schemas.microsoft.com/office/powerpoint/2010/main" val="427360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Walmart’s</a:t>
            </a:r>
            <a:r>
              <a:rPr lang="en-US" dirty="0" smtClean="0"/>
              <a:t> Failure</a:t>
            </a:r>
            <a:endParaRPr lang="en-US" dirty="0"/>
          </a:p>
        </p:txBody>
      </p:sp>
      <p:sp>
        <p:nvSpPr>
          <p:cNvPr id="3" name="Content Placeholder 2"/>
          <p:cNvSpPr>
            <a:spLocks noGrp="1"/>
          </p:cNvSpPr>
          <p:nvPr>
            <p:ph idx="1"/>
          </p:nvPr>
        </p:nvSpPr>
        <p:spPr/>
        <p:txBody>
          <a:bodyPr/>
          <a:lstStyle/>
          <a:p>
            <a:r>
              <a:rPr lang="en-US" dirty="0" smtClean="0"/>
              <a:t>The 27 worldwide subsidiaries did not use compatible tech</a:t>
            </a:r>
          </a:p>
          <a:p>
            <a:r>
              <a:rPr lang="en-US" dirty="0" smtClean="0"/>
              <a:t>The websites were not connected with the stores or the supply chain</a:t>
            </a:r>
          </a:p>
          <a:p>
            <a:r>
              <a:rPr lang="en-US" dirty="0" err="1" smtClean="0"/>
              <a:t>Walmart.com</a:t>
            </a:r>
            <a:r>
              <a:rPr lang="en-US" dirty="0" smtClean="0"/>
              <a:t> search engine epitomized the failure</a:t>
            </a:r>
          </a:p>
          <a:p>
            <a:pPr lvl="1"/>
            <a:r>
              <a:rPr lang="en-US" dirty="0" err="1" smtClean="0"/>
              <a:t>Walmart</a:t>
            </a:r>
            <a:r>
              <a:rPr lang="en-US" dirty="0" smtClean="0"/>
              <a:t> Labs exec said “This is embarrassing.”</a:t>
            </a:r>
            <a:endParaRPr lang="en-US" dirty="0"/>
          </a:p>
        </p:txBody>
      </p:sp>
    </p:spTree>
    <p:extLst>
      <p:ext uri="{BB962C8B-B14F-4D97-AF65-F5344CB8AC3E}">
        <p14:creationId xmlns:p14="http://schemas.microsoft.com/office/powerpoint/2010/main" val="155574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Big-Box to E-Commerce</a:t>
            </a:r>
            <a:endParaRPr lang="en-US" dirty="0"/>
          </a:p>
        </p:txBody>
      </p:sp>
      <p:sp>
        <p:nvSpPr>
          <p:cNvPr id="3" name="Content Placeholder 2"/>
          <p:cNvSpPr>
            <a:spLocks noGrp="1"/>
          </p:cNvSpPr>
          <p:nvPr>
            <p:ph idx="1"/>
          </p:nvPr>
        </p:nvSpPr>
        <p:spPr/>
        <p:txBody>
          <a:bodyPr>
            <a:normAutofit lnSpcReduction="10000"/>
          </a:bodyPr>
          <a:lstStyle/>
          <a:p>
            <a:r>
              <a:rPr lang="en-US" dirty="0" smtClean="0"/>
              <a:t>Bought startup </a:t>
            </a:r>
            <a:r>
              <a:rPr lang="en-US" dirty="0" err="1" smtClean="0"/>
              <a:t>Kosmix</a:t>
            </a:r>
            <a:r>
              <a:rPr lang="en-US" dirty="0" smtClean="0"/>
              <a:t> to revamp online strategy</a:t>
            </a:r>
          </a:p>
          <a:p>
            <a:pPr lvl="1"/>
            <a:r>
              <a:rPr lang="en-US" dirty="0" smtClean="0"/>
              <a:t>Their expertise is in search and analytics</a:t>
            </a:r>
          </a:p>
          <a:p>
            <a:pPr lvl="1"/>
            <a:r>
              <a:rPr lang="en-US" dirty="0" smtClean="0"/>
              <a:t>Algorithms understood what user wanted vs. just matching search text</a:t>
            </a:r>
          </a:p>
          <a:p>
            <a:pPr lvl="1"/>
            <a:r>
              <a:rPr lang="en-US" dirty="0" smtClean="0"/>
              <a:t>Essentially artificial intelligence</a:t>
            </a:r>
          </a:p>
          <a:p>
            <a:pPr lvl="1"/>
            <a:r>
              <a:rPr lang="en-US" dirty="0" smtClean="0"/>
              <a:t>First project was to create a new search engine</a:t>
            </a:r>
            <a:endParaRPr lang="en-US" dirty="0"/>
          </a:p>
          <a:p>
            <a:endParaRPr lang="en-US" dirty="0" smtClean="0"/>
          </a:p>
          <a:p>
            <a:pPr marL="0" indent="0">
              <a:buNone/>
            </a:pPr>
            <a:r>
              <a:rPr lang="en-US" sz="2000" i="1" dirty="0"/>
              <a:t>"You can connect the social experience, the in-store experience, and the online experience. Nobody could do that</a:t>
            </a:r>
            <a:r>
              <a:rPr lang="en-US" sz="2000" i="1" dirty="0" smtClean="0"/>
              <a:t>.”      </a:t>
            </a:r>
            <a:r>
              <a:rPr lang="en-US" sz="2000" dirty="0" smtClean="0"/>
              <a:t>-</a:t>
            </a:r>
            <a:r>
              <a:rPr lang="en-US" sz="2000" dirty="0" err="1" smtClean="0"/>
              <a:t>Rajaraman</a:t>
            </a:r>
            <a:r>
              <a:rPr lang="en-US" sz="2000" dirty="0" smtClean="0"/>
              <a:t>, Co-Founder</a:t>
            </a:r>
            <a:endParaRPr lang="en-US" sz="2000" i="1" dirty="0" smtClean="0"/>
          </a:p>
        </p:txBody>
      </p:sp>
    </p:spTree>
    <p:extLst>
      <p:ext uri="{BB962C8B-B14F-4D97-AF65-F5344CB8AC3E}">
        <p14:creationId xmlns:p14="http://schemas.microsoft.com/office/powerpoint/2010/main" val="188169907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151</TotalTime>
  <Words>1483</Words>
  <Application>Microsoft Office PowerPoint</Application>
  <PresentationFormat>On-screen Show (4:3)</PresentationFormat>
  <Paragraphs>138</Paragraphs>
  <Slides>24</Slides>
  <Notes>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Capital</vt:lpstr>
      <vt:lpstr> by Victoria Iyere Joey Heath Theo Stathakis  Sebastian Prokop</vt:lpstr>
      <vt:lpstr>Walmart in E-Commerce</vt:lpstr>
      <vt:lpstr>PowerPoint Presentation</vt:lpstr>
      <vt:lpstr>Walmart’s Privacy Policy</vt:lpstr>
      <vt:lpstr>Walmart’s Privacy Policy</vt:lpstr>
      <vt:lpstr>Technical Reasons for Data Collection</vt:lpstr>
      <vt:lpstr>The Amazon Threat</vt:lpstr>
      <vt:lpstr>Walmart’s Failure</vt:lpstr>
      <vt:lpstr>From Big-Box to E-Commerce</vt:lpstr>
      <vt:lpstr>First Steps</vt:lpstr>
      <vt:lpstr>Walmart.com Marketplace</vt:lpstr>
      <vt:lpstr>Omni-Channel Commerce</vt:lpstr>
      <vt:lpstr>PowerPoint Presentation</vt:lpstr>
      <vt:lpstr>Inkiru</vt:lpstr>
      <vt:lpstr>Torbit</vt:lpstr>
      <vt:lpstr>Adchemy</vt:lpstr>
      <vt:lpstr>Tasty Labs</vt:lpstr>
      <vt:lpstr>Small Society</vt:lpstr>
      <vt:lpstr>Walmart RFID Technology </vt:lpstr>
      <vt:lpstr>RFID Tags</vt:lpstr>
      <vt:lpstr>How RFID Works</vt:lpstr>
      <vt:lpstr>How RFID Works</vt:lpstr>
      <vt:lpstr>RFID Data </vt:lpstr>
      <vt:lpstr>Advantages to RFID </vt:lpstr>
    </vt:vector>
  </TitlesOfParts>
  <Company>Seba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Walmart Technologies  by Victoria Iyere Joey Heath Theo Stathakis  Sebastian Prokop</dc:title>
  <dc:creator>Sebastian Prokop</dc:creator>
  <cp:lastModifiedBy>Sebastian Prokop</cp:lastModifiedBy>
  <cp:revision>24</cp:revision>
  <dcterms:created xsi:type="dcterms:W3CDTF">2014-07-05T14:08:52Z</dcterms:created>
  <dcterms:modified xsi:type="dcterms:W3CDTF">2014-07-07T10:57:54Z</dcterms:modified>
</cp:coreProperties>
</file>