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69" r:id="rId2"/>
    <p:sldId id="256" r:id="rId3"/>
    <p:sldId id="257" r:id="rId4"/>
    <p:sldId id="258" r:id="rId5"/>
    <p:sldId id="259" r:id="rId6"/>
    <p:sldId id="260" r:id="rId7"/>
    <p:sldId id="261" r:id="rId8"/>
    <p:sldId id="262" r:id="rId9"/>
    <p:sldId id="263" r:id="rId10"/>
    <p:sldId id="270" r:id="rId11"/>
    <p:sldId id="275" r:id="rId12"/>
    <p:sldId id="271" r:id="rId13"/>
    <p:sldId id="272" r:id="rId14"/>
    <p:sldId id="273" r:id="rId15"/>
    <p:sldId id="274" r:id="rId16"/>
    <p:sldId id="277" r:id="rId17"/>
    <p:sldId id="264" r:id="rId18"/>
    <p:sldId id="265" r:id="rId19"/>
    <p:sldId id="266" r:id="rId20"/>
    <p:sldId id="267"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6569DE3-9A85-40C8-86B1-1BEC45F44F74}">
          <p14:sldIdLst>
            <p14:sldId id="269"/>
            <p14:sldId id="256"/>
            <p14:sldId id="257"/>
            <p14:sldId id="258"/>
            <p14:sldId id="259"/>
            <p14:sldId id="260"/>
            <p14:sldId id="261"/>
            <p14:sldId id="262"/>
            <p14:sldId id="263"/>
            <p14:sldId id="270"/>
            <p14:sldId id="275"/>
            <p14:sldId id="271"/>
            <p14:sldId id="272"/>
            <p14:sldId id="273"/>
            <p14:sldId id="274"/>
            <p14:sldId id="277"/>
            <p14:sldId id="264"/>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71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58920-362D-DA47-AFC7-9D65B635D3CC}" type="datetimeFigureOut">
              <a:rPr lang="en-US" smtClean="0"/>
              <a:t>7/7/2014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22420-1A5E-2341-8472-28EDDC8C476F}" type="slidenum">
              <a:rPr lang="en-US" smtClean="0"/>
              <a:t>‹#›</a:t>
            </a:fld>
            <a:endParaRPr lang="en-US"/>
          </a:p>
        </p:txBody>
      </p:sp>
    </p:spTree>
    <p:extLst>
      <p:ext uri="{BB962C8B-B14F-4D97-AF65-F5344CB8AC3E}">
        <p14:creationId xmlns:p14="http://schemas.microsoft.com/office/powerpoint/2010/main" val="33589473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22420-1A5E-2341-8472-28EDDC8C476F}" type="slidenum">
              <a:rPr lang="en-US" smtClean="0"/>
              <a:t>2</a:t>
            </a:fld>
            <a:endParaRPr lang="en-US"/>
          </a:p>
        </p:txBody>
      </p:sp>
    </p:spTree>
    <p:extLst>
      <p:ext uri="{BB962C8B-B14F-4D97-AF65-F5344CB8AC3E}">
        <p14:creationId xmlns:p14="http://schemas.microsoft.com/office/powerpoint/2010/main" val="954220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Pandora</a:t>
            </a:r>
            <a:r>
              <a:rPr lang="en-US" baseline="0" dirty="0" smtClean="0"/>
              <a:t> may decide to negotiate direct deals with labels, similar to Apple iTunes.  Instead of fighting to </a:t>
            </a:r>
            <a:r>
              <a:rPr lang="en-US" baseline="0" smtClean="0"/>
              <a:t>lower royalties.</a:t>
            </a:r>
            <a:endParaRPr lang="en-US"/>
          </a:p>
        </p:txBody>
      </p:sp>
      <p:sp>
        <p:nvSpPr>
          <p:cNvPr id="4" name="Slide Number Placeholder 3"/>
          <p:cNvSpPr>
            <a:spLocks noGrp="1"/>
          </p:cNvSpPr>
          <p:nvPr>
            <p:ph type="sldNum" sz="quarter" idx="10"/>
          </p:nvPr>
        </p:nvSpPr>
        <p:spPr/>
        <p:txBody>
          <a:bodyPr/>
          <a:lstStyle/>
          <a:p>
            <a:fld id="{228D0FB5-B7EF-4494-9AB0-E428269D2379}" type="slidenum">
              <a:rPr lang="en-US" smtClean="0"/>
              <a:pPr/>
              <a:t>9</a:t>
            </a:fld>
            <a:endParaRPr lang="en-US"/>
          </a:p>
        </p:txBody>
      </p:sp>
    </p:spTree>
    <p:extLst>
      <p:ext uri="{BB962C8B-B14F-4D97-AF65-F5344CB8AC3E}">
        <p14:creationId xmlns:p14="http://schemas.microsoft.com/office/powerpoint/2010/main" val="568675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E8DA0D-6F6F-4C57-BCB6-A32B6787A175}" type="datetime1">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100A9-FFBF-4B2F-AD2D-072C08492E85}" type="datetime1">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FC1F80-DE72-429F-BB6A-4EAC61D832A0}" type="datetime1">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AFACB-07C1-4360-AF5F-19AEC08B2BFB}" type="datetime1">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43C0D-9171-40F7-A27C-7098C34FD2CD}" type="datetime1">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32A7E14-A71C-4F35-AA9F-8E54F936D8C2}" type="datetime1">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7E6A84-67FB-4577-9A84-285FEC25ACDD}" type="datetime1">
              <a:rPr lang="en-US" smtClean="0"/>
              <a:t>7/7/2014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4590B-1CC0-4DBB-8C0E-19A3A86CE590}" type="datetime1">
              <a:rPr lang="en-US" smtClean="0"/>
              <a:t>7/7/2014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3258B9E-2DB9-4CC0-A15E-DFC903BA88B7}" type="datetime1">
              <a:rPr lang="en-US" smtClean="0"/>
              <a:t>7/7/2014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C420AB5-4C42-4430-A295-A1238F28B89C}" type="datetime1">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4FAA7-4B70-40F1-B4F2-A22A2D4C6B35}" type="datetime1">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670CEB-3BB7-4950-9EAB-FB5F1D33B3AC}" type="datetime1">
              <a:rPr lang="en-US" smtClean="0"/>
              <a:t>7/7/2014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inance.yahoo.com/echarts?s=p+interactive#symbol+p;range=5y" TargetMode="External"/><Relationship Id="rId2" Type="http://schemas.openxmlformats.org/officeDocument/2006/relationships/hyperlink" Target="http://balance-sheets.findthebest.com/l/5892/Pandora-Med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8" name="Content Placeholder 7"/>
          <p:cNvSpPr>
            <a:spLocks noGrp="1"/>
          </p:cNvSpPr>
          <p:nvPr>
            <p:ph idx="1"/>
          </p:nvPr>
        </p:nvSpPr>
        <p:spPr>
          <a:xfrm>
            <a:off x="304800" y="2895600"/>
            <a:ext cx="4481809" cy="1401763"/>
          </a:xfrm>
        </p:spPr>
        <p:txBody>
          <a:bodyPr>
            <a:normAutofit/>
          </a:bodyPr>
          <a:lstStyle/>
          <a:p>
            <a:pPr marL="0" indent="0">
              <a:buNone/>
            </a:pPr>
            <a:r>
              <a:rPr lang="en-US"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Agency FB" pitchFamily="34" charset="0"/>
              </a:rPr>
              <a:t>A CASE STUDY BY:</a:t>
            </a:r>
            <a:endParaRPr lang="en-US" sz="36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Agency FB" pitchFamily="34" charset="0"/>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4745"/>
            <a:ext cx="9019309" cy="2452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28800" y="3581400"/>
            <a:ext cx="2514600" cy="2308324"/>
          </a:xfrm>
          <a:prstGeom prst="rect">
            <a:avLst/>
          </a:prstGeom>
          <a:noFill/>
        </p:spPr>
        <p:txBody>
          <a:bodyPr wrap="square" rtlCol="0">
            <a:spAutoFit/>
          </a:bodyPr>
          <a:lstStyle/>
          <a:p>
            <a:r>
              <a:rPr lang="en-US" sz="3600" dirty="0" smtClean="0">
                <a:solidFill>
                  <a:schemeClr val="tx2">
                    <a:lumMod val="75000"/>
                  </a:schemeClr>
                </a:solidFill>
                <a:latin typeface="Gill Sans MT Ext Condensed Bold" pitchFamily="34" charset="0"/>
              </a:rPr>
              <a:t>Lei Shi</a:t>
            </a:r>
          </a:p>
          <a:p>
            <a:r>
              <a:rPr lang="en-US" sz="3600" dirty="0" smtClean="0">
                <a:solidFill>
                  <a:schemeClr val="tx2">
                    <a:lumMod val="75000"/>
                  </a:schemeClr>
                </a:solidFill>
                <a:latin typeface="Gill Sans MT Ext Condensed Bold" pitchFamily="34" charset="0"/>
              </a:rPr>
              <a:t>Raj Patel</a:t>
            </a:r>
          </a:p>
          <a:p>
            <a:r>
              <a:rPr lang="en-US" sz="3600" dirty="0" smtClean="0">
                <a:solidFill>
                  <a:schemeClr val="tx2">
                    <a:lumMod val="75000"/>
                  </a:schemeClr>
                </a:solidFill>
                <a:latin typeface="Gill Sans MT Ext Condensed Bold" pitchFamily="34" charset="0"/>
              </a:rPr>
              <a:t>Ryan </a:t>
            </a:r>
            <a:r>
              <a:rPr lang="en-US" sz="3600" dirty="0" err="1" smtClean="0">
                <a:solidFill>
                  <a:schemeClr val="tx2">
                    <a:lumMod val="75000"/>
                  </a:schemeClr>
                </a:solidFill>
                <a:latin typeface="Gill Sans MT Ext Condensed Bold" pitchFamily="34" charset="0"/>
              </a:rPr>
              <a:t>Bouc</a:t>
            </a:r>
            <a:r>
              <a:rPr lang="en-US" sz="3600" dirty="0" smtClean="0">
                <a:solidFill>
                  <a:schemeClr val="tx2">
                    <a:lumMod val="75000"/>
                  </a:schemeClr>
                </a:solidFill>
                <a:latin typeface="Gill Sans MT Ext Condensed Bold" pitchFamily="34" charset="0"/>
              </a:rPr>
              <a:t> &amp;</a:t>
            </a:r>
          </a:p>
          <a:p>
            <a:r>
              <a:rPr lang="en-US" sz="3600" dirty="0" smtClean="0">
                <a:solidFill>
                  <a:schemeClr val="tx2">
                    <a:lumMod val="75000"/>
                  </a:schemeClr>
                </a:solidFill>
                <a:latin typeface="Gill Sans MT Ext Condensed Bold" pitchFamily="34" charset="0"/>
              </a:rPr>
              <a:t>Frank Lawrence</a:t>
            </a:r>
            <a:endParaRPr lang="en-US" sz="3600" dirty="0">
              <a:solidFill>
                <a:schemeClr val="tx2">
                  <a:lumMod val="75000"/>
                </a:schemeClr>
              </a:solidFill>
              <a:latin typeface="Gill Sans MT Ext Condensed Bold" pitchFamily="34" charset="0"/>
            </a:endParaRPr>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971800"/>
            <a:ext cx="3133436" cy="313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191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Porter's </a:t>
            </a:r>
            <a:r>
              <a:rPr lang="en-US" dirty="0"/>
              <a:t>5 </a:t>
            </a:r>
            <a:r>
              <a:rPr lang="en-US" dirty="0" smtClean="0"/>
              <a:t>Forces</a:t>
            </a:r>
            <a:br>
              <a:rPr lang="en-US" dirty="0" smtClean="0"/>
            </a:br>
            <a:r>
              <a:rPr lang="en-US" dirty="0" smtClean="0"/>
              <a:t>Analysis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6677" y="2590800"/>
            <a:ext cx="5432323"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571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01943" lvl="1" indent="0" algn="ctr">
              <a:buNone/>
            </a:pPr>
            <a:r>
              <a:rPr lang="en-US" sz="4800" b="1" u="sng" dirty="0" smtClean="0">
                <a:latin typeface="+mj-lt"/>
              </a:rPr>
              <a:t>* * * H I G H * * *</a:t>
            </a:r>
          </a:p>
          <a:p>
            <a:pPr marL="301943" lvl="1" indent="0" algn="ctr">
              <a:buNone/>
            </a:pPr>
            <a:endParaRPr lang="en-US" sz="4800" b="1" u="sng" dirty="0" smtClean="0">
              <a:latin typeface="+mj-lt"/>
            </a:endParaRPr>
          </a:p>
        </p:txBody>
      </p:sp>
      <p:sp>
        <p:nvSpPr>
          <p:cNvPr id="3" name="Title 2"/>
          <p:cNvSpPr>
            <a:spLocks noGrp="1"/>
          </p:cNvSpPr>
          <p:nvPr>
            <p:ph type="title"/>
          </p:nvPr>
        </p:nvSpPr>
        <p:spPr/>
        <p:txBody>
          <a:bodyPr/>
          <a:lstStyle/>
          <a:p>
            <a:r>
              <a:rPr lang="en-US" dirty="0"/>
              <a:t>Threat of New Entrants</a:t>
            </a:r>
          </a:p>
        </p:txBody>
      </p:sp>
      <p:sp>
        <p:nvSpPr>
          <p:cNvPr id="5" name="TextBox 4"/>
          <p:cNvSpPr txBox="1"/>
          <p:nvPr/>
        </p:nvSpPr>
        <p:spPr>
          <a:xfrm>
            <a:off x="2133600" y="3718679"/>
            <a:ext cx="4953000" cy="3139321"/>
          </a:xfrm>
          <a:prstGeom prst="rect">
            <a:avLst/>
          </a:prstGeom>
          <a:noFill/>
        </p:spPr>
        <p:txBody>
          <a:bodyPr wrap="square" rtlCol="0">
            <a:spAutoFit/>
          </a:bodyPr>
          <a:lstStyle/>
          <a:p>
            <a:pPr marL="1200150" lvl="2" indent="-285750">
              <a:buFont typeface="Arial" pitchFamily="34" charset="0"/>
              <a:buChar char="•"/>
            </a:pPr>
            <a:r>
              <a:rPr lang="en-US" dirty="0"/>
              <a:t>Easy to Enter the </a:t>
            </a:r>
            <a:r>
              <a:rPr lang="en-US" dirty="0" smtClean="0"/>
              <a:t>Market</a:t>
            </a:r>
          </a:p>
          <a:p>
            <a:pPr marL="1200150" lvl="2" indent="-285750">
              <a:buFont typeface="Arial" pitchFamily="34" charset="0"/>
              <a:buChar char="•"/>
            </a:pPr>
            <a:endParaRPr lang="en-US" dirty="0" smtClean="0"/>
          </a:p>
          <a:p>
            <a:pPr marL="1200150" lvl="2" indent="-285750">
              <a:buFont typeface="Arial" pitchFamily="34" charset="0"/>
              <a:buChar char="•"/>
            </a:pPr>
            <a:r>
              <a:rPr lang="en-US" dirty="0" smtClean="0"/>
              <a:t>Does </a:t>
            </a:r>
            <a:r>
              <a:rPr lang="en-US" dirty="0"/>
              <a:t>Not Require Much </a:t>
            </a:r>
            <a:r>
              <a:rPr lang="en-US" dirty="0" smtClean="0"/>
              <a:t>Capital</a:t>
            </a:r>
          </a:p>
          <a:p>
            <a:pPr marL="1200150" lvl="2" indent="-285750">
              <a:buFont typeface="Arial" pitchFamily="34" charset="0"/>
              <a:buChar char="•"/>
            </a:pPr>
            <a:endParaRPr lang="en-US" dirty="0" smtClean="0"/>
          </a:p>
          <a:p>
            <a:pPr marL="1200150" lvl="2" indent="-285750">
              <a:buFont typeface="Arial" pitchFamily="34" charset="0"/>
              <a:buChar char="•"/>
            </a:pPr>
            <a:r>
              <a:rPr lang="en-US" dirty="0" smtClean="0"/>
              <a:t>Low inventory/Overhead</a:t>
            </a:r>
          </a:p>
          <a:p>
            <a:pPr marL="1200150" lvl="2" indent="-285750">
              <a:buFont typeface="Arial" pitchFamily="34" charset="0"/>
              <a:buChar char="•"/>
            </a:pPr>
            <a:endParaRPr lang="en-US" dirty="0" smtClean="0"/>
          </a:p>
          <a:p>
            <a:pPr marL="1200150" lvl="2" indent="-285750">
              <a:buFont typeface="Arial" pitchFamily="34" charset="0"/>
              <a:buChar char="•"/>
            </a:pPr>
            <a:r>
              <a:rPr lang="en-US" dirty="0" smtClean="0"/>
              <a:t>Constant </a:t>
            </a:r>
            <a:r>
              <a:rPr lang="en-US" dirty="0"/>
              <a:t>T</a:t>
            </a:r>
            <a:r>
              <a:rPr lang="en-US" dirty="0" smtClean="0"/>
              <a:t>ech </a:t>
            </a:r>
            <a:r>
              <a:rPr lang="en-US" dirty="0"/>
              <a:t>I</a:t>
            </a:r>
            <a:r>
              <a:rPr lang="en-US" dirty="0" smtClean="0"/>
              <a:t>nnovation</a:t>
            </a:r>
          </a:p>
          <a:p>
            <a:pPr marL="1200150" lvl="2" indent="-285750">
              <a:buFont typeface="Arial" pitchFamily="34" charset="0"/>
              <a:buChar char="•"/>
            </a:pPr>
            <a:endParaRPr lang="en-US" dirty="0" smtClean="0"/>
          </a:p>
          <a:p>
            <a:pPr marL="1200150" lvl="2" indent="-285750">
              <a:buFont typeface="Arial" pitchFamily="34" charset="0"/>
              <a:buChar char="•"/>
            </a:pPr>
            <a:r>
              <a:rPr lang="en-US" dirty="0" smtClean="0"/>
              <a:t>Unpredictable </a:t>
            </a:r>
            <a:r>
              <a:rPr lang="en-US" dirty="0"/>
              <a:t>T</a:t>
            </a:r>
            <a:r>
              <a:rPr lang="en-US" dirty="0" smtClean="0"/>
              <a:t>rends</a:t>
            </a:r>
            <a:endParaRPr lang="en-US" dirty="0"/>
          </a:p>
          <a:p>
            <a:pPr marL="1200150" lvl="2" indent="-285750">
              <a:buFont typeface="Arial" pitchFamily="34" charset="0"/>
              <a:buChar char="•"/>
            </a:pPr>
            <a:endParaRPr lang="en-US" dirty="0"/>
          </a:p>
          <a:p>
            <a:endParaRPr lang="en-US" dirty="0"/>
          </a:p>
        </p:txBody>
      </p:sp>
    </p:spTree>
    <p:extLst>
      <p:ext uri="{BB962C8B-B14F-4D97-AF65-F5344CB8AC3E}">
        <p14:creationId xmlns:p14="http://schemas.microsoft.com/office/powerpoint/2010/main" val="3960253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5000" y="2675467"/>
            <a:ext cx="7823200" cy="3450696"/>
          </a:xfrm>
        </p:spPr>
        <p:txBody>
          <a:bodyPr>
            <a:normAutofit/>
          </a:bodyPr>
          <a:lstStyle/>
          <a:p>
            <a:pPr marL="0" indent="0" algn="ctr">
              <a:buNone/>
            </a:pPr>
            <a:r>
              <a:rPr lang="en-US" sz="4800" b="1" u="sng" dirty="0" smtClean="0">
                <a:latin typeface="+mj-lt"/>
              </a:rPr>
              <a:t>* * * M E </a:t>
            </a:r>
            <a:r>
              <a:rPr lang="en-US" sz="4800" b="1" u="sng" dirty="0">
                <a:latin typeface="+mj-lt"/>
              </a:rPr>
              <a:t>D</a:t>
            </a:r>
            <a:r>
              <a:rPr lang="en-US" sz="4800" b="1" u="sng" dirty="0" smtClean="0">
                <a:latin typeface="+mj-lt"/>
              </a:rPr>
              <a:t> </a:t>
            </a:r>
            <a:r>
              <a:rPr lang="en-US" sz="4800" b="1" u="sng" dirty="0">
                <a:latin typeface="+mj-lt"/>
              </a:rPr>
              <a:t>I</a:t>
            </a:r>
            <a:r>
              <a:rPr lang="en-US" sz="4800" b="1" u="sng" dirty="0" smtClean="0">
                <a:latin typeface="+mj-lt"/>
              </a:rPr>
              <a:t> </a:t>
            </a:r>
            <a:r>
              <a:rPr lang="en-US" sz="4800" b="1" u="sng" dirty="0">
                <a:latin typeface="+mj-lt"/>
              </a:rPr>
              <a:t>U</a:t>
            </a:r>
            <a:r>
              <a:rPr lang="en-US" sz="4800" b="1" u="sng" dirty="0" smtClean="0">
                <a:latin typeface="+mj-lt"/>
              </a:rPr>
              <a:t> </a:t>
            </a:r>
            <a:r>
              <a:rPr lang="en-US" sz="4800" b="1" u="sng" dirty="0">
                <a:latin typeface="+mj-lt"/>
              </a:rPr>
              <a:t>M</a:t>
            </a:r>
            <a:r>
              <a:rPr lang="en-US" sz="4800" b="1" u="sng" dirty="0" smtClean="0">
                <a:latin typeface="+mj-lt"/>
              </a:rPr>
              <a:t> / L O </a:t>
            </a:r>
            <a:r>
              <a:rPr lang="en-US" sz="4800" b="1" u="sng" dirty="0">
                <a:latin typeface="+mj-lt"/>
              </a:rPr>
              <a:t>W</a:t>
            </a:r>
            <a:r>
              <a:rPr lang="en-US" sz="4800" b="1" u="sng" dirty="0" smtClean="0">
                <a:latin typeface="+mj-lt"/>
              </a:rPr>
              <a:t> * * *</a:t>
            </a:r>
            <a:endParaRPr lang="en-US" sz="4800" b="1" u="sng" dirty="0">
              <a:latin typeface="+mj-lt"/>
            </a:endParaRPr>
          </a:p>
        </p:txBody>
      </p:sp>
      <p:sp>
        <p:nvSpPr>
          <p:cNvPr id="3" name="Title 2"/>
          <p:cNvSpPr>
            <a:spLocks noGrp="1"/>
          </p:cNvSpPr>
          <p:nvPr>
            <p:ph type="title"/>
          </p:nvPr>
        </p:nvSpPr>
        <p:spPr/>
        <p:txBody>
          <a:bodyPr/>
          <a:lstStyle/>
          <a:p>
            <a:r>
              <a:rPr lang="en-US" dirty="0"/>
              <a:t>Bargaining Power of Supplier</a:t>
            </a:r>
          </a:p>
        </p:txBody>
      </p:sp>
      <p:sp>
        <p:nvSpPr>
          <p:cNvPr id="4" name="TextBox 3"/>
          <p:cNvSpPr txBox="1"/>
          <p:nvPr/>
        </p:nvSpPr>
        <p:spPr>
          <a:xfrm>
            <a:off x="2362200" y="3657600"/>
            <a:ext cx="5486400" cy="3139321"/>
          </a:xfrm>
          <a:prstGeom prst="rect">
            <a:avLst/>
          </a:prstGeom>
          <a:noFill/>
        </p:spPr>
        <p:txBody>
          <a:bodyPr wrap="square" rtlCol="0">
            <a:spAutoFit/>
          </a:bodyPr>
          <a:lstStyle/>
          <a:p>
            <a:pPr marL="285750" indent="-285750">
              <a:buFont typeface="Arial" pitchFamily="34" charset="0"/>
              <a:buChar char="•"/>
            </a:pPr>
            <a:r>
              <a:rPr lang="en-US" dirty="0" smtClean="0"/>
              <a:t>Musicians </a:t>
            </a:r>
            <a:r>
              <a:rPr lang="en-US" dirty="0"/>
              <a:t>W</a:t>
            </a:r>
            <a:r>
              <a:rPr lang="en-US" dirty="0" smtClean="0"/>
              <a:t>ant to Be Heard</a:t>
            </a:r>
          </a:p>
          <a:p>
            <a:pPr marL="285750" indent="-285750">
              <a:buFont typeface="Arial" pitchFamily="34" charset="0"/>
              <a:buChar char="•"/>
            </a:pPr>
            <a:endParaRPr lang="en-US" dirty="0" smtClean="0"/>
          </a:p>
          <a:p>
            <a:pPr marL="285750" indent="-285750">
              <a:buFont typeface="Arial" pitchFamily="34" charset="0"/>
              <a:buChar char="•"/>
            </a:pPr>
            <a:r>
              <a:rPr lang="en-US" dirty="0" smtClean="0"/>
              <a:t>Access to All the Major Recording Labels</a:t>
            </a:r>
          </a:p>
          <a:p>
            <a:pPr marL="285750" indent="-285750">
              <a:buFont typeface="Arial" pitchFamily="34" charset="0"/>
              <a:buChar char="•"/>
            </a:pPr>
            <a:endParaRPr lang="en-US" dirty="0" smtClean="0"/>
          </a:p>
          <a:p>
            <a:pPr marL="285750" indent="-285750">
              <a:buFont typeface="Arial" pitchFamily="34" charset="0"/>
              <a:buChar char="•"/>
            </a:pPr>
            <a:r>
              <a:rPr lang="en-US" dirty="0" smtClean="0"/>
              <a:t>Performing Rights</a:t>
            </a:r>
          </a:p>
          <a:p>
            <a:pPr marL="285750" indent="-285750">
              <a:buFont typeface="Arial" pitchFamily="34" charset="0"/>
              <a:buChar char="•"/>
            </a:pPr>
            <a:endParaRPr lang="en-US" dirty="0"/>
          </a:p>
          <a:p>
            <a:pPr marL="285750" indent="-285750">
              <a:buFont typeface="Arial" pitchFamily="34" charset="0"/>
              <a:buChar char="•"/>
            </a:pPr>
            <a:r>
              <a:rPr lang="en-US" dirty="0" smtClean="0"/>
              <a:t>Organizations </a:t>
            </a:r>
            <a:r>
              <a:rPr lang="en-US" dirty="0"/>
              <a:t>Dictate </a:t>
            </a:r>
            <a:r>
              <a:rPr lang="en-US" dirty="0" smtClean="0"/>
              <a:t>Terms</a:t>
            </a:r>
          </a:p>
          <a:p>
            <a:pPr marL="285750" indent="-285750">
              <a:buFont typeface="Arial" pitchFamily="34" charset="0"/>
              <a:buChar char="•"/>
            </a:pPr>
            <a:endParaRPr lang="en-US" dirty="0"/>
          </a:p>
          <a:p>
            <a:pPr marL="285750" indent="-285750">
              <a:buFont typeface="Arial" pitchFamily="34" charset="0"/>
              <a:buChar char="•"/>
            </a:pPr>
            <a:r>
              <a:rPr lang="en-US" dirty="0" smtClean="0"/>
              <a:t>Artists </a:t>
            </a:r>
            <a:r>
              <a:rPr lang="en-US" dirty="0"/>
              <a:t>and organizations Face low Switching Costs</a:t>
            </a:r>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968478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b="1" u="sng" dirty="0" smtClean="0"/>
              <a:t>* * * H I G H * * *</a:t>
            </a:r>
            <a:endParaRPr lang="en-US" sz="4800" b="1" u="sng" dirty="0"/>
          </a:p>
        </p:txBody>
      </p:sp>
      <p:sp>
        <p:nvSpPr>
          <p:cNvPr id="3" name="Title 2"/>
          <p:cNvSpPr>
            <a:spLocks noGrp="1"/>
          </p:cNvSpPr>
          <p:nvPr>
            <p:ph type="title"/>
          </p:nvPr>
        </p:nvSpPr>
        <p:spPr/>
        <p:txBody>
          <a:bodyPr/>
          <a:lstStyle/>
          <a:p>
            <a:r>
              <a:rPr lang="en-US" dirty="0"/>
              <a:t>Bargaining Power of the Buyer</a:t>
            </a:r>
          </a:p>
        </p:txBody>
      </p:sp>
      <p:sp>
        <p:nvSpPr>
          <p:cNvPr id="4" name="TextBox 3"/>
          <p:cNvSpPr txBox="1"/>
          <p:nvPr/>
        </p:nvSpPr>
        <p:spPr>
          <a:xfrm>
            <a:off x="2743200" y="3683675"/>
            <a:ext cx="4114800" cy="2862322"/>
          </a:xfrm>
          <a:prstGeom prst="rect">
            <a:avLst/>
          </a:prstGeom>
          <a:noFill/>
        </p:spPr>
        <p:txBody>
          <a:bodyPr wrap="square" rtlCol="0">
            <a:spAutoFit/>
          </a:bodyPr>
          <a:lstStyle/>
          <a:p>
            <a:pPr marL="285750" indent="-285750">
              <a:buFont typeface="Arial" pitchFamily="34" charset="0"/>
              <a:buChar char="•"/>
            </a:pPr>
            <a:r>
              <a:rPr lang="en-US" dirty="0" smtClean="0"/>
              <a:t>Buyers Have More Choices</a:t>
            </a:r>
          </a:p>
          <a:p>
            <a:pPr marL="285750" indent="-285750">
              <a:buFont typeface="Arial" pitchFamily="34" charset="0"/>
              <a:buChar char="•"/>
            </a:pPr>
            <a:endParaRPr lang="en-US" dirty="0" smtClean="0"/>
          </a:p>
          <a:p>
            <a:pPr marL="285750" indent="-285750">
              <a:buFont typeface="Arial" pitchFamily="34" charset="0"/>
              <a:buChar char="•"/>
            </a:pPr>
            <a:r>
              <a:rPr lang="en-US" dirty="0" smtClean="0"/>
              <a:t>Brand Image </a:t>
            </a:r>
          </a:p>
          <a:p>
            <a:pPr marL="285750" indent="-285750">
              <a:buFont typeface="Arial" pitchFamily="34" charset="0"/>
              <a:buChar char="•"/>
            </a:pPr>
            <a:endParaRPr lang="en-US" dirty="0" smtClean="0"/>
          </a:p>
          <a:p>
            <a:pPr marL="285750" indent="-285750">
              <a:buFont typeface="Arial" pitchFamily="34" charset="0"/>
              <a:buChar char="•"/>
            </a:pPr>
            <a:r>
              <a:rPr lang="en-US" dirty="0" smtClean="0"/>
              <a:t>Mobility</a:t>
            </a:r>
          </a:p>
          <a:p>
            <a:pPr marL="285750" indent="-285750">
              <a:buFont typeface="Arial" pitchFamily="34" charset="0"/>
              <a:buChar char="•"/>
            </a:pPr>
            <a:endParaRPr lang="en-US" dirty="0" smtClean="0"/>
          </a:p>
          <a:p>
            <a:pPr marL="285750" indent="-285750">
              <a:buFont typeface="Arial" pitchFamily="34" charset="0"/>
              <a:buChar char="•"/>
            </a:pPr>
            <a:r>
              <a:rPr lang="en-US" dirty="0" smtClean="0"/>
              <a:t>Advertisers </a:t>
            </a:r>
            <a:r>
              <a:rPr lang="en-US" dirty="0"/>
              <a:t>face low </a:t>
            </a:r>
            <a:r>
              <a:rPr lang="en-US" dirty="0" smtClean="0"/>
              <a:t>switching costs</a:t>
            </a:r>
          </a:p>
          <a:p>
            <a:pPr marL="285750" indent="-285750">
              <a:buFont typeface="Arial" pitchFamily="34" charset="0"/>
              <a:buChar char="•"/>
            </a:pPr>
            <a:endParaRPr lang="en-US" dirty="0"/>
          </a:p>
          <a:p>
            <a:pPr marL="285750" indent="-285750">
              <a:buFont typeface="Arial" pitchFamily="34" charset="0"/>
              <a:buChar char="•"/>
            </a:pPr>
            <a:r>
              <a:rPr lang="en-US" dirty="0" smtClean="0"/>
              <a:t>End </a:t>
            </a:r>
            <a:r>
              <a:rPr lang="en-US" dirty="0"/>
              <a:t>users face low switching cost</a:t>
            </a:r>
          </a:p>
          <a:p>
            <a:pPr marL="285750" indent="-285750">
              <a:buFont typeface="Arial" pitchFamily="34" charset="0"/>
              <a:buChar char="•"/>
            </a:pPr>
            <a:endParaRPr lang="en-US" dirty="0"/>
          </a:p>
        </p:txBody>
      </p:sp>
    </p:spTree>
    <p:extLst>
      <p:ext uri="{BB962C8B-B14F-4D97-AF65-F5344CB8AC3E}">
        <p14:creationId xmlns:p14="http://schemas.microsoft.com/office/powerpoint/2010/main" val="201164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b="1" u="sng" dirty="0" smtClean="0">
                <a:latin typeface="+mj-lt"/>
              </a:rPr>
              <a:t>* * * H I G H * * *</a:t>
            </a:r>
          </a:p>
          <a:p>
            <a:pPr marL="0" indent="0" algn="ctr">
              <a:buNone/>
            </a:pPr>
            <a:endParaRPr lang="en-US" sz="4800" b="1" u="sng" dirty="0">
              <a:latin typeface="+mj-lt"/>
            </a:endParaRPr>
          </a:p>
        </p:txBody>
      </p:sp>
      <p:sp>
        <p:nvSpPr>
          <p:cNvPr id="3" name="Title 2"/>
          <p:cNvSpPr>
            <a:spLocks noGrp="1"/>
          </p:cNvSpPr>
          <p:nvPr>
            <p:ph type="title"/>
          </p:nvPr>
        </p:nvSpPr>
        <p:spPr/>
        <p:txBody>
          <a:bodyPr/>
          <a:lstStyle/>
          <a:p>
            <a:r>
              <a:rPr lang="en-US" dirty="0"/>
              <a:t>Threat of Substitutes</a:t>
            </a:r>
          </a:p>
        </p:txBody>
      </p:sp>
      <p:sp>
        <p:nvSpPr>
          <p:cNvPr id="4" name="TextBox 3"/>
          <p:cNvSpPr txBox="1"/>
          <p:nvPr/>
        </p:nvSpPr>
        <p:spPr>
          <a:xfrm>
            <a:off x="2590800" y="3810000"/>
            <a:ext cx="4648200" cy="1477328"/>
          </a:xfrm>
          <a:prstGeom prst="rect">
            <a:avLst/>
          </a:prstGeom>
          <a:noFill/>
        </p:spPr>
        <p:txBody>
          <a:bodyPr wrap="square" rtlCol="0">
            <a:spAutoFit/>
          </a:bodyPr>
          <a:lstStyle/>
          <a:p>
            <a:pPr marL="1200150" lvl="2" indent="-285750">
              <a:buFont typeface="Arial" pitchFamily="34" charset="0"/>
              <a:buChar char="•"/>
            </a:pPr>
            <a:r>
              <a:rPr lang="en-US" dirty="0"/>
              <a:t>Many Alternative </a:t>
            </a:r>
            <a:r>
              <a:rPr lang="en-US" dirty="0" smtClean="0"/>
              <a:t>Products</a:t>
            </a:r>
          </a:p>
          <a:p>
            <a:pPr marL="1200150" lvl="2" indent="-285750">
              <a:buFont typeface="Arial" pitchFamily="34" charset="0"/>
              <a:buChar char="•"/>
            </a:pPr>
            <a:endParaRPr lang="en-US" dirty="0"/>
          </a:p>
          <a:p>
            <a:pPr marL="1200150" lvl="2" indent="-285750">
              <a:buFont typeface="Arial" pitchFamily="34" charset="0"/>
              <a:buChar char="•"/>
            </a:pPr>
            <a:r>
              <a:rPr lang="en-US" dirty="0"/>
              <a:t>Low </a:t>
            </a:r>
            <a:r>
              <a:rPr lang="en-US" dirty="0" smtClean="0"/>
              <a:t>Barrier </a:t>
            </a:r>
            <a:r>
              <a:rPr lang="en-US" dirty="0"/>
              <a:t>to </a:t>
            </a:r>
            <a:r>
              <a:rPr lang="en-US" dirty="0" smtClean="0"/>
              <a:t>Entry</a:t>
            </a:r>
          </a:p>
          <a:p>
            <a:pPr marL="1200150" lvl="2" indent="-285750">
              <a:buFont typeface="Arial" pitchFamily="34" charset="0"/>
              <a:buChar char="•"/>
            </a:pPr>
            <a:endParaRPr lang="en-US" dirty="0"/>
          </a:p>
          <a:p>
            <a:pPr marL="1200150" lvl="2" indent="-285750">
              <a:buFont typeface="Arial" pitchFamily="34" charset="0"/>
              <a:buChar char="•"/>
            </a:pPr>
            <a:r>
              <a:rPr lang="en-US" dirty="0"/>
              <a:t>Various </a:t>
            </a:r>
            <a:r>
              <a:rPr lang="en-US" dirty="0" smtClean="0"/>
              <a:t>Outlets </a:t>
            </a:r>
            <a:r>
              <a:rPr lang="en-US" dirty="0"/>
              <a:t>of </a:t>
            </a:r>
            <a:r>
              <a:rPr lang="en-US" dirty="0" smtClean="0"/>
              <a:t>Substitutes</a:t>
            </a:r>
            <a:endParaRPr lang="en-US" dirty="0"/>
          </a:p>
        </p:txBody>
      </p:sp>
    </p:spTree>
    <p:extLst>
      <p:ext uri="{BB962C8B-B14F-4D97-AF65-F5344CB8AC3E}">
        <p14:creationId xmlns:p14="http://schemas.microsoft.com/office/powerpoint/2010/main" val="2873526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b="1" u="sng" dirty="0" smtClean="0">
                <a:latin typeface="+mj-lt"/>
              </a:rPr>
              <a:t>* * * M E D I U M * * * </a:t>
            </a:r>
          </a:p>
        </p:txBody>
      </p:sp>
      <p:sp>
        <p:nvSpPr>
          <p:cNvPr id="3" name="Title 2"/>
          <p:cNvSpPr>
            <a:spLocks noGrp="1"/>
          </p:cNvSpPr>
          <p:nvPr>
            <p:ph type="title"/>
          </p:nvPr>
        </p:nvSpPr>
        <p:spPr/>
        <p:txBody>
          <a:bodyPr/>
          <a:lstStyle/>
          <a:p>
            <a:r>
              <a:rPr lang="en-US" dirty="0"/>
              <a:t> Rivalry</a:t>
            </a:r>
          </a:p>
        </p:txBody>
      </p:sp>
      <p:sp>
        <p:nvSpPr>
          <p:cNvPr id="4" name="TextBox 3"/>
          <p:cNvSpPr txBox="1"/>
          <p:nvPr/>
        </p:nvSpPr>
        <p:spPr>
          <a:xfrm>
            <a:off x="838200" y="3810000"/>
            <a:ext cx="7315200" cy="2862322"/>
          </a:xfrm>
          <a:prstGeom prst="rect">
            <a:avLst/>
          </a:prstGeom>
          <a:noFill/>
        </p:spPr>
        <p:txBody>
          <a:bodyPr wrap="square" rtlCol="0">
            <a:spAutoFit/>
          </a:bodyPr>
          <a:lstStyle/>
          <a:p>
            <a:pPr marL="1200150" lvl="2" indent="-285750">
              <a:buFont typeface="Arial" pitchFamily="34" charset="0"/>
              <a:buChar char="•"/>
            </a:pPr>
            <a:r>
              <a:rPr lang="en-US" dirty="0"/>
              <a:t>First Mover Advantage</a:t>
            </a:r>
          </a:p>
          <a:p>
            <a:r>
              <a:rPr lang="en-US" dirty="0"/>
              <a:t> </a:t>
            </a:r>
          </a:p>
          <a:p>
            <a:pPr marL="1200150" lvl="2" indent="-285750">
              <a:buFont typeface="Arial" pitchFamily="34" charset="0"/>
              <a:buChar char="•"/>
            </a:pPr>
            <a:r>
              <a:rPr lang="en-US" dirty="0"/>
              <a:t>Low Barrier to Entry</a:t>
            </a:r>
          </a:p>
          <a:p>
            <a:pPr marL="285750" indent="-285750">
              <a:buFont typeface="Arial" pitchFamily="34" charset="0"/>
              <a:buChar char="•"/>
            </a:pPr>
            <a:endParaRPr lang="en-US" dirty="0"/>
          </a:p>
          <a:p>
            <a:pPr marL="1200150" lvl="2" indent="-285750">
              <a:buFont typeface="Arial" pitchFamily="34" charset="0"/>
              <a:buChar char="•"/>
            </a:pPr>
            <a:r>
              <a:rPr lang="en-US" dirty="0"/>
              <a:t>Various Outlets of Substitutes</a:t>
            </a:r>
          </a:p>
          <a:p>
            <a:r>
              <a:rPr lang="en-US" dirty="0"/>
              <a:t> </a:t>
            </a:r>
          </a:p>
          <a:p>
            <a:pPr marL="1200150" lvl="2" indent="-285750">
              <a:buFont typeface="Arial" pitchFamily="34" charset="0"/>
              <a:buChar char="•"/>
            </a:pPr>
            <a:r>
              <a:rPr lang="en-US" dirty="0"/>
              <a:t>Many Alternatives Exist</a:t>
            </a:r>
          </a:p>
          <a:p>
            <a:r>
              <a:rPr lang="en-US" dirty="0"/>
              <a:t> </a:t>
            </a:r>
          </a:p>
          <a:p>
            <a:pPr marL="1200150" lvl="2" indent="-285750">
              <a:buFont typeface="Arial" pitchFamily="34" charset="0"/>
              <a:buChar char="•"/>
            </a:pPr>
            <a:r>
              <a:rPr lang="en-US" dirty="0"/>
              <a:t>Some Competitors are Major Media Corporations</a:t>
            </a:r>
          </a:p>
          <a:p>
            <a:pPr marL="285750" indent="-285750">
              <a:buFont typeface="Arial" pitchFamily="34" charset="0"/>
              <a:buChar char="•"/>
            </a:pPr>
            <a:endParaRPr lang="en-US" dirty="0"/>
          </a:p>
        </p:txBody>
      </p:sp>
    </p:spTree>
    <p:extLst>
      <p:ext uri="{BB962C8B-B14F-4D97-AF65-F5344CB8AC3E}">
        <p14:creationId xmlns:p14="http://schemas.microsoft.com/office/powerpoint/2010/main" val="2850316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Recap of Porter's </a:t>
            </a:r>
            <a:r>
              <a:rPr lang="en-US" dirty="0"/>
              <a:t>5 </a:t>
            </a:r>
            <a:r>
              <a:rPr lang="en-US" dirty="0" smtClean="0"/>
              <a:t>Forces</a:t>
            </a:r>
            <a:br>
              <a:rPr lang="en-US" dirty="0" smtClean="0"/>
            </a:br>
            <a:r>
              <a:rPr lang="en-US" dirty="0" smtClean="0"/>
              <a:t>For Pandora</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237" y="2438400"/>
            <a:ext cx="5432323"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953000" y="2590800"/>
            <a:ext cx="909223" cy="369332"/>
          </a:xfrm>
          <a:prstGeom prst="rect">
            <a:avLst/>
          </a:prstGeom>
          <a:noFill/>
        </p:spPr>
        <p:txBody>
          <a:bodyPr wrap="none" rtlCol="0">
            <a:spAutoFit/>
          </a:bodyPr>
          <a:lstStyle/>
          <a:p>
            <a:r>
              <a:rPr lang="en-US" dirty="0"/>
              <a:t> </a:t>
            </a:r>
            <a:r>
              <a:rPr lang="en-US" dirty="0" smtClean="0"/>
              <a:t>= HIGH</a:t>
            </a:r>
            <a:endParaRPr lang="en-US" dirty="0"/>
          </a:p>
        </p:txBody>
      </p:sp>
      <p:sp>
        <p:nvSpPr>
          <p:cNvPr id="4" name="Rectangle 3"/>
          <p:cNvSpPr/>
          <p:nvPr/>
        </p:nvSpPr>
        <p:spPr>
          <a:xfrm>
            <a:off x="6956323" y="4278868"/>
            <a:ext cx="859531" cy="369332"/>
          </a:xfrm>
          <a:prstGeom prst="rect">
            <a:avLst/>
          </a:prstGeom>
        </p:spPr>
        <p:txBody>
          <a:bodyPr wrap="none">
            <a:spAutoFit/>
          </a:bodyPr>
          <a:lstStyle/>
          <a:p>
            <a:r>
              <a:rPr lang="en-US" dirty="0">
                <a:solidFill>
                  <a:prstClr val="black"/>
                </a:solidFill>
              </a:rPr>
              <a:t>= HIGH</a:t>
            </a:r>
            <a:endParaRPr lang="en-US" dirty="0"/>
          </a:p>
        </p:txBody>
      </p:sp>
      <p:sp>
        <p:nvSpPr>
          <p:cNvPr id="5" name="Rectangle 4"/>
          <p:cNvSpPr/>
          <p:nvPr/>
        </p:nvSpPr>
        <p:spPr>
          <a:xfrm>
            <a:off x="-76200" y="4267200"/>
            <a:ext cx="1828800" cy="369332"/>
          </a:xfrm>
          <a:prstGeom prst="rect">
            <a:avLst/>
          </a:prstGeom>
        </p:spPr>
        <p:txBody>
          <a:bodyPr wrap="square">
            <a:spAutoFit/>
          </a:bodyPr>
          <a:lstStyle/>
          <a:p>
            <a:r>
              <a:rPr lang="en-US" dirty="0" smtClean="0"/>
              <a:t> MEDIUM/LOW=</a:t>
            </a:r>
            <a:endParaRPr lang="en-US" dirty="0"/>
          </a:p>
        </p:txBody>
      </p:sp>
      <p:sp>
        <p:nvSpPr>
          <p:cNvPr id="6" name="Rectangle 5"/>
          <p:cNvSpPr/>
          <p:nvPr/>
        </p:nvSpPr>
        <p:spPr>
          <a:xfrm>
            <a:off x="4953000" y="5879068"/>
            <a:ext cx="859531" cy="369332"/>
          </a:xfrm>
          <a:prstGeom prst="rect">
            <a:avLst/>
          </a:prstGeom>
        </p:spPr>
        <p:txBody>
          <a:bodyPr wrap="none">
            <a:spAutoFit/>
          </a:bodyPr>
          <a:lstStyle/>
          <a:p>
            <a:r>
              <a:rPr lang="en-US" dirty="0"/>
              <a:t>= HIGH</a:t>
            </a:r>
          </a:p>
        </p:txBody>
      </p:sp>
      <p:sp>
        <p:nvSpPr>
          <p:cNvPr id="7" name="Rectangle 6"/>
          <p:cNvSpPr/>
          <p:nvPr/>
        </p:nvSpPr>
        <p:spPr>
          <a:xfrm>
            <a:off x="2438401" y="5105400"/>
            <a:ext cx="1295399" cy="369332"/>
          </a:xfrm>
          <a:prstGeom prst="rect">
            <a:avLst/>
          </a:prstGeom>
        </p:spPr>
        <p:txBody>
          <a:bodyPr wrap="square">
            <a:spAutoFit/>
          </a:bodyPr>
          <a:lstStyle/>
          <a:p>
            <a:r>
              <a:rPr lang="en-US" dirty="0" smtClean="0"/>
              <a:t>MEDIUM =</a:t>
            </a:r>
            <a:endParaRPr lang="en-US" dirty="0"/>
          </a:p>
        </p:txBody>
      </p:sp>
      <p:sp>
        <p:nvSpPr>
          <p:cNvPr id="8" name="TextBox 7"/>
          <p:cNvSpPr txBox="1"/>
          <p:nvPr/>
        </p:nvSpPr>
        <p:spPr>
          <a:xfrm>
            <a:off x="609600" y="2362200"/>
            <a:ext cx="2724528" cy="646331"/>
          </a:xfrm>
          <a:prstGeom prst="rect">
            <a:avLst/>
          </a:prstGeom>
          <a:noFill/>
        </p:spPr>
        <p:txBody>
          <a:bodyPr wrap="none" rtlCol="0">
            <a:spAutoFit/>
          </a:bodyPr>
          <a:lstStyle/>
          <a:p>
            <a:r>
              <a:rPr lang="en-US" b="1" u="sng" dirty="0" smtClean="0">
                <a:solidFill>
                  <a:schemeClr val="bg2">
                    <a:lumMod val="25000"/>
                  </a:schemeClr>
                </a:solidFill>
                <a:latin typeface="Arial Black" pitchFamily="34" charset="0"/>
              </a:rPr>
              <a:t>Would You Invest in </a:t>
            </a:r>
          </a:p>
          <a:p>
            <a:r>
              <a:rPr lang="en-US" b="1" u="sng" dirty="0" smtClean="0">
                <a:solidFill>
                  <a:schemeClr val="bg2">
                    <a:lumMod val="25000"/>
                  </a:schemeClr>
                </a:solidFill>
                <a:latin typeface="Arial Black" pitchFamily="34" charset="0"/>
              </a:rPr>
              <a:t>Pandora?</a:t>
            </a:r>
            <a:endParaRPr lang="en-US" b="1" u="sng" dirty="0">
              <a:solidFill>
                <a:schemeClr val="bg2">
                  <a:lumMod val="25000"/>
                </a:schemeClr>
              </a:solidFill>
              <a:latin typeface="Arial Black" pitchFamily="34" charset="0"/>
            </a:endParaRPr>
          </a:p>
        </p:txBody>
      </p:sp>
    </p:spTree>
    <p:extLst>
      <p:ext uri="{BB962C8B-B14F-4D97-AF65-F5344CB8AC3E}">
        <p14:creationId xmlns:p14="http://schemas.microsoft.com/office/powerpoint/2010/main" val="954188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Pandora’s Value to the Music Industry to Date</a:t>
            </a:r>
          </a:p>
          <a:p>
            <a:r>
              <a:rPr lang="en-US" dirty="0"/>
              <a:t>Pandora’s IPO </a:t>
            </a:r>
          </a:p>
          <a:p>
            <a:r>
              <a:rPr lang="en-US" dirty="0"/>
              <a:t>2.6billion Valuation </a:t>
            </a:r>
          </a:p>
          <a:p>
            <a:r>
              <a:rPr lang="en-US" dirty="0"/>
              <a:t>$16/share </a:t>
            </a:r>
          </a:p>
          <a:p>
            <a:endParaRPr lang="en-US" dirty="0"/>
          </a:p>
        </p:txBody>
      </p:sp>
      <p:sp>
        <p:nvSpPr>
          <p:cNvPr id="2" name="Title 1"/>
          <p:cNvSpPr>
            <a:spLocks noGrp="1"/>
          </p:cNvSpPr>
          <p:nvPr>
            <p:ph type="title"/>
          </p:nvPr>
        </p:nvSpPr>
        <p:spPr/>
        <p:txBody>
          <a:bodyPr/>
          <a:lstStyle/>
          <a:p>
            <a:r>
              <a:rPr lang="en-US" dirty="0" smtClean="0"/>
              <a:t>Pandora to Date</a:t>
            </a:r>
            <a:endParaRPr lang="en-US" dirty="0"/>
          </a:p>
        </p:txBody>
      </p:sp>
    </p:spTree>
    <p:extLst>
      <p:ext uri="{BB962C8B-B14F-4D97-AF65-F5344CB8AC3E}">
        <p14:creationId xmlns:p14="http://schemas.microsoft.com/office/powerpoint/2010/main" val="250246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Activities Introduced by Year, by Income Statement </a:t>
            </a:r>
          </a:p>
          <a:p>
            <a:r>
              <a:rPr lang="en-US" dirty="0" smtClean="0"/>
              <a:t>2011 </a:t>
            </a:r>
            <a:r>
              <a:rPr lang="en-US" dirty="0"/>
              <a:t>Income Statement </a:t>
            </a:r>
          </a:p>
          <a:p>
            <a:r>
              <a:rPr lang="en-US" dirty="0"/>
              <a:t>2012 Income Statement </a:t>
            </a:r>
          </a:p>
          <a:p>
            <a:r>
              <a:rPr lang="en-US" dirty="0"/>
              <a:t>2013 Income Statement </a:t>
            </a:r>
            <a:endParaRPr lang="en-US" dirty="0" smtClean="0"/>
          </a:p>
          <a:p>
            <a:r>
              <a:rPr lang="en-US" dirty="0">
                <a:hlinkClick r:id="rId2"/>
              </a:rPr>
              <a:t>http://</a:t>
            </a:r>
            <a:r>
              <a:rPr lang="en-US" dirty="0" smtClean="0">
                <a:hlinkClick r:id="rId2"/>
              </a:rPr>
              <a:t>balance-sheets.findthebest.com/l/5892/Pandora-Media</a:t>
            </a:r>
            <a:endParaRPr lang="en-US" dirty="0" smtClean="0"/>
          </a:p>
          <a:p>
            <a:r>
              <a:rPr lang="en-US" dirty="0" smtClean="0">
                <a:hlinkClick r:id="rId3"/>
              </a:rPr>
              <a:t>http://finance.yahoo.com/echarts?s=p+interactive#symbol+p;range=5y</a:t>
            </a:r>
            <a:endParaRPr lang="en-US" dirty="0" smtClean="0"/>
          </a:p>
          <a:p>
            <a:endParaRPr lang="en-US" dirty="0" smtClean="0"/>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Pandora Income Statement Review</a:t>
            </a:r>
            <a:endParaRPr lang="en-US" dirty="0"/>
          </a:p>
        </p:txBody>
      </p:sp>
    </p:spTree>
    <p:extLst>
      <p:ext uri="{BB962C8B-B14F-4D97-AF65-F5344CB8AC3E}">
        <p14:creationId xmlns:p14="http://schemas.microsoft.com/office/powerpoint/2010/main" val="3006785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096195"/>
            <a:ext cx="6447501" cy="3880773"/>
          </a:xfrm>
        </p:spPr>
        <p:txBody>
          <a:bodyPr/>
          <a:lstStyle/>
          <a:p>
            <a:r>
              <a:rPr lang="en-US" dirty="0"/>
              <a:t>Current </a:t>
            </a:r>
            <a:r>
              <a:rPr lang="en-US" dirty="0" smtClean="0"/>
              <a:t>Value of the Company</a:t>
            </a:r>
            <a:endParaRPr lang="en-US" dirty="0"/>
          </a:p>
          <a:p>
            <a:r>
              <a:rPr lang="en-US" dirty="0" smtClean="0"/>
              <a:t>Current Stock Value of the Company</a:t>
            </a:r>
            <a:endParaRPr lang="en-US" dirty="0"/>
          </a:p>
          <a:p>
            <a:r>
              <a:rPr lang="en-US" dirty="0"/>
              <a:t>Future Value of the Company </a:t>
            </a:r>
          </a:p>
          <a:p>
            <a:endParaRPr lang="en-US" dirty="0"/>
          </a:p>
        </p:txBody>
      </p:sp>
      <p:sp>
        <p:nvSpPr>
          <p:cNvPr id="2" name="Title 1"/>
          <p:cNvSpPr>
            <a:spLocks noGrp="1"/>
          </p:cNvSpPr>
          <p:nvPr>
            <p:ph type="title"/>
          </p:nvPr>
        </p:nvSpPr>
        <p:spPr/>
        <p:txBody>
          <a:bodyPr>
            <a:normAutofit fontScale="90000"/>
          </a:bodyPr>
          <a:lstStyle/>
          <a:p>
            <a:r>
              <a:rPr lang="en-US" dirty="0" smtClean="0"/>
              <a:t>Current and Future Stock in Pandora </a:t>
            </a:r>
            <a:endParaRPr lang="en-US" dirty="0"/>
          </a:p>
        </p:txBody>
      </p:sp>
    </p:spTree>
    <p:extLst>
      <p:ext uri="{BB962C8B-B14F-4D97-AF65-F5344CB8AC3E}">
        <p14:creationId xmlns:p14="http://schemas.microsoft.com/office/powerpoint/2010/main" val="1922874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6400800" cy="1295400"/>
          </a:xfrm>
        </p:spPr>
        <p:txBody>
          <a:bodyPr/>
          <a:lstStyle/>
          <a:p>
            <a:r>
              <a:rPr lang="en-US" dirty="0" smtClean="0"/>
              <a:t>What is “Pandora”?</a:t>
            </a:r>
            <a:endParaRPr lang="en-US" dirty="0"/>
          </a:p>
        </p:txBody>
      </p:sp>
      <p:sp>
        <p:nvSpPr>
          <p:cNvPr id="3" name="Subtitle 2"/>
          <p:cNvSpPr>
            <a:spLocks noGrp="1"/>
          </p:cNvSpPr>
          <p:nvPr>
            <p:ph type="subTitle" idx="1"/>
          </p:nvPr>
        </p:nvSpPr>
        <p:spPr>
          <a:xfrm>
            <a:off x="1371600" y="2895600"/>
            <a:ext cx="6553200" cy="1676400"/>
          </a:xfrm>
        </p:spPr>
        <p:txBody>
          <a:bodyPr>
            <a:normAutofit fontScale="85000" lnSpcReduction="20000"/>
          </a:bodyPr>
          <a:lstStyle/>
          <a:p>
            <a:r>
              <a:rPr lang="en-US" sz="2800" b="1" dirty="0">
                <a:solidFill>
                  <a:schemeClr val="bg1"/>
                </a:solidFill>
              </a:rPr>
              <a:t>Pandora Internet Radio</a:t>
            </a:r>
            <a:r>
              <a:rPr lang="en-US" sz="2800" dirty="0">
                <a:solidFill>
                  <a:schemeClr val="bg1"/>
                </a:solidFill>
              </a:rPr>
              <a:t> (also known as </a:t>
            </a:r>
            <a:r>
              <a:rPr lang="en-US" sz="2800" b="1" dirty="0">
                <a:solidFill>
                  <a:schemeClr val="bg1"/>
                </a:solidFill>
              </a:rPr>
              <a:t>Pandora Radio</a:t>
            </a:r>
            <a:r>
              <a:rPr lang="en-US" sz="2800" dirty="0">
                <a:solidFill>
                  <a:schemeClr val="bg1"/>
                </a:solidFill>
              </a:rPr>
              <a:t> or simply </a:t>
            </a:r>
            <a:r>
              <a:rPr lang="en-US" sz="2800" b="1" dirty="0">
                <a:solidFill>
                  <a:schemeClr val="bg1"/>
                </a:solidFill>
              </a:rPr>
              <a:t>Pandora</a:t>
            </a:r>
            <a:r>
              <a:rPr lang="en-US" sz="2800" dirty="0">
                <a:solidFill>
                  <a:schemeClr val="bg1"/>
                </a:solidFill>
              </a:rPr>
              <a:t>) is a </a:t>
            </a:r>
            <a:r>
              <a:rPr lang="en-US" sz="2800" b="1" dirty="0">
                <a:solidFill>
                  <a:schemeClr val="bg1"/>
                </a:solidFill>
              </a:rPr>
              <a:t>music streaming</a:t>
            </a:r>
            <a:r>
              <a:rPr lang="en-US" sz="2800" dirty="0">
                <a:solidFill>
                  <a:schemeClr val="bg1"/>
                </a:solidFill>
              </a:rPr>
              <a:t> and </a:t>
            </a:r>
            <a:r>
              <a:rPr lang="en-US" sz="2800" b="1" dirty="0">
                <a:solidFill>
                  <a:schemeClr val="bg1"/>
                </a:solidFill>
              </a:rPr>
              <a:t>automated music recommendation service that serves as "custodian" </a:t>
            </a:r>
            <a:r>
              <a:rPr lang="en-US" sz="2800" b="1" dirty="0" smtClean="0">
                <a:solidFill>
                  <a:schemeClr val="bg1"/>
                </a:solidFill>
              </a:rPr>
              <a:t>of the</a:t>
            </a:r>
            <a:r>
              <a:rPr lang="en-US" sz="2800" b="1" dirty="0">
                <a:solidFill>
                  <a:schemeClr val="bg1"/>
                </a:solidFill>
              </a:rPr>
              <a:t> Music Genome Project</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06939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Future Directions of the Company</a:t>
            </a:r>
          </a:p>
          <a:p>
            <a:r>
              <a:rPr lang="en-US" dirty="0"/>
              <a:t>Strategic </a:t>
            </a:r>
            <a:r>
              <a:rPr lang="en-US" dirty="0" smtClean="0"/>
              <a:t>Partnerships</a:t>
            </a:r>
            <a:endParaRPr lang="en-US" dirty="0"/>
          </a:p>
          <a:p>
            <a:r>
              <a:rPr lang="en-US" dirty="0"/>
              <a:t>Music Industry Opportunities</a:t>
            </a:r>
          </a:p>
          <a:p>
            <a:pPr marL="0" indent="0">
              <a:buNone/>
            </a:pPr>
            <a:r>
              <a:rPr lang="en-US" dirty="0"/>
              <a:t>	</a:t>
            </a:r>
            <a:r>
              <a:rPr lang="en-US" dirty="0" smtClean="0"/>
              <a:t>	Independent </a:t>
            </a:r>
            <a:r>
              <a:rPr lang="en-US" dirty="0"/>
              <a:t>Label Partnerships </a:t>
            </a:r>
          </a:p>
          <a:p>
            <a:pPr marL="0" indent="0">
              <a:buNone/>
            </a:pPr>
            <a:r>
              <a:rPr lang="en-US" dirty="0"/>
              <a:t>	</a:t>
            </a:r>
            <a:r>
              <a:rPr lang="en-US" dirty="0" smtClean="0"/>
              <a:t>	Music </a:t>
            </a:r>
            <a:r>
              <a:rPr lang="en-US" dirty="0"/>
              <a:t>Fan Involvement – Voting  </a:t>
            </a:r>
          </a:p>
          <a:p>
            <a:endParaRPr lang="en-US" dirty="0"/>
          </a:p>
        </p:txBody>
      </p:sp>
      <p:sp>
        <p:nvSpPr>
          <p:cNvPr id="2" name="Title 1"/>
          <p:cNvSpPr>
            <a:spLocks noGrp="1"/>
          </p:cNvSpPr>
          <p:nvPr>
            <p:ph type="title"/>
          </p:nvPr>
        </p:nvSpPr>
        <p:spPr/>
        <p:txBody>
          <a:bodyPr/>
          <a:lstStyle/>
          <a:p>
            <a:r>
              <a:rPr lang="en-US" dirty="0" smtClean="0"/>
              <a:t>Back to the Future </a:t>
            </a:r>
            <a:endParaRPr lang="en-US" dirty="0"/>
          </a:p>
        </p:txBody>
      </p:sp>
    </p:spTree>
    <p:extLst>
      <p:ext uri="{BB962C8B-B14F-4D97-AF65-F5344CB8AC3E}">
        <p14:creationId xmlns:p14="http://schemas.microsoft.com/office/powerpoint/2010/main" val="1887567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2620223"/>
            <a:ext cx="4009177" cy="4009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842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743201"/>
            <a:ext cx="6477000" cy="2971799"/>
          </a:xfrm>
        </p:spPr>
        <p:txBody>
          <a:bodyPr>
            <a:normAutofit fontScale="92500"/>
          </a:bodyPr>
          <a:lstStyle/>
          <a:p>
            <a:r>
              <a:rPr lang="en-US" dirty="0"/>
              <a:t>The service, operated by Pandora Media, Inc., is only available in the United States, Australia and New </a:t>
            </a:r>
            <a:r>
              <a:rPr lang="en-US" dirty="0" smtClean="0"/>
              <a:t>Zealand.</a:t>
            </a:r>
          </a:p>
          <a:p>
            <a:r>
              <a:rPr lang="en-US" dirty="0"/>
              <a:t>The service plays musical selections of a certain genre based on the user's artist selection. The user then provides positive or negative feedback for songs chosen by the service, which are taken into account when Pandora selects future songs.</a:t>
            </a:r>
          </a:p>
          <a:p>
            <a:endParaRPr lang="en-US" dirty="0"/>
          </a:p>
        </p:txBody>
      </p:sp>
      <p:sp>
        <p:nvSpPr>
          <p:cNvPr id="2" name="Title 1"/>
          <p:cNvSpPr>
            <a:spLocks noGrp="1"/>
          </p:cNvSpPr>
          <p:nvPr>
            <p:ph type="title"/>
          </p:nvPr>
        </p:nvSpPr>
        <p:spPr/>
        <p:txBody>
          <a:bodyPr/>
          <a:lstStyle/>
          <a:p>
            <a:r>
              <a:rPr lang="en-US" dirty="0"/>
              <a:t>What is “Pandora”?</a:t>
            </a:r>
          </a:p>
        </p:txBody>
      </p:sp>
    </p:spTree>
    <p:extLst>
      <p:ext uri="{BB962C8B-B14F-4D97-AF65-F5344CB8AC3E}">
        <p14:creationId xmlns:p14="http://schemas.microsoft.com/office/powerpoint/2010/main" val="293845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590800"/>
            <a:ext cx="6400800" cy="3048001"/>
          </a:xfrm>
        </p:spPr>
        <p:txBody>
          <a:bodyPr>
            <a:normAutofit fontScale="92500" lnSpcReduction="10000"/>
          </a:bodyPr>
          <a:lstStyle/>
          <a:p>
            <a:r>
              <a:rPr lang="en-US" dirty="0"/>
              <a:t>allowing users to remove a song from the station temporarily, although it counts as a </a:t>
            </a:r>
            <a:r>
              <a:rPr lang="en-US" dirty="0" smtClean="0"/>
              <a:t>skip</a:t>
            </a:r>
          </a:p>
          <a:p>
            <a:r>
              <a:rPr lang="en-US" dirty="0"/>
              <a:t>allowing users to learn more about the composition of each </a:t>
            </a:r>
            <a:r>
              <a:rPr lang="en-US" dirty="0" smtClean="0"/>
              <a:t>song</a:t>
            </a:r>
          </a:p>
          <a:p>
            <a:r>
              <a:rPr lang="en-US" dirty="0"/>
              <a:t>Move song to another station; New Station; and Bookmark</a:t>
            </a:r>
            <a:r>
              <a:rPr lang="en-US" dirty="0" smtClean="0"/>
              <a:t>.</a:t>
            </a:r>
          </a:p>
          <a:p>
            <a:r>
              <a:rPr lang="en-US" dirty="0"/>
              <a:t> Buy button is located at the top of each song block as well. From there, listeners can click on links to buy the song from iTunes or Amazon.</a:t>
            </a:r>
          </a:p>
        </p:txBody>
      </p:sp>
      <p:sp>
        <p:nvSpPr>
          <p:cNvPr id="2" name="Title 1"/>
          <p:cNvSpPr>
            <a:spLocks noGrp="1"/>
          </p:cNvSpPr>
          <p:nvPr>
            <p:ph type="title"/>
          </p:nvPr>
        </p:nvSpPr>
        <p:spPr/>
        <p:txBody>
          <a:bodyPr>
            <a:normAutofit/>
          </a:bodyPr>
          <a:lstStyle/>
          <a:p>
            <a:r>
              <a:rPr lang="en-US" dirty="0" smtClean="0"/>
              <a:t>What Pandora Can </a:t>
            </a:r>
            <a:r>
              <a:rPr lang="en-US" dirty="0"/>
              <a:t>D</a:t>
            </a:r>
            <a:r>
              <a:rPr lang="en-US" dirty="0" smtClean="0"/>
              <a:t>o?</a:t>
            </a:r>
            <a:endParaRPr lang="en-US" dirty="0"/>
          </a:p>
        </p:txBody>
      </p:sp>
    </p:spTree>
    <p:extLst>
      <p:ext uri="{BB962C8B-B14F-4D97-AF65-F5344CB8AC3E}">
        <p14:creationId xmlns:p14="http://schemas.microsoft.com/office/powerpoint/2010/main" val="509980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667000"/>
            <a:ext cx="6553200" cy="3581400"/>
          </a:xfrm>
        </p:spPr>
        <p:txBody>
          <a:bodyPr>
            <a:normAutofit fontScale="85000" lnSpcReduction="20000"/>
          </a:bodyPr>
          <a:lstStyle/>
          <a:p>
            <a:r>
              <a:rPr lang="en-US" dirty="0" smtClean="0"/>
              <a:t>2000 </a:t>
            </a:r>
            <a:r>
              <a:rPr lang="en-US" dirty="0"/>
              <a:t>Pandora Founder Tim </a:t>
            </a:r>
            <a:r>
              <a:rPr lang="en-US" dirty="0" smtClean="0"/>
              <a:t>Wintergreen </a:t>
            </a:r>
            <a:r>
              <a:rPr lang="en-US" dirty="0"/>
              <a:t>started the popular personalized radio </a:t>
            </a:r>
            <a:r>
              <a:rPr lang="en-US" dirty="0" smtClean="0"/>
              <a:t>service with </a:t>
            </a:r>
            <a:r>
              <a:rPr lang="en-US" dirty="0"/>
              <a:t>the Music Genome </a:t>
            </a:r>
            <a:r>
              <a:rPr lang="en-US" dirty="0" smtClean="0"/>
              <a:t>Project</a:t>
            </a:r>
          </a:p>
          <a:p>
            <a:r>
              <a:rPr lang="en-US" dirty="0" smtClean="0"/>
              <a:t>2004 </a:t>
            </a:r>
            <a:r>
              <a:rPr lang="en-US" dirty="0"/>
              <a:t>the company returned to its initial vision of producing customized radio stations and changed its name to Pandora Media.</a:t>
            </a:r>
          </a:p>
          <a:p>
            <a:r>
              <a:rPr lang="en-US" dirty="0" smtClean="0"/>
              <a:t>2011</a:t>
            </a:r>
            <a:r>
              <a:rPr lang="en-US" dirty="0"/>
              <a:t>The company took a great many rounds of private investment from both Angel Investors and institutional Venture Capitalists before finally going public through and </a:t>
            </a:r>
            <a:r>
              <a:rPr lang="en-US" dirty="0" smtClean="0"/>
              <a:t>IPO</a:t>
            </a:r>
          </a:p>
          <a:p>
            <a:r>
              <a:rPr lang="en-US" dirty="0" smtClean="0"/>
              <a:t>2013 Pandora </a:t>
            </a:r>
            <a:r>
              <a:rPr lang="en-US" dirty="0"/>
              <a:t>announced that their radio streaming service had passed 200 million users, about 70 million of whom are active monthly</a:t>
            </a:r>
          </a:p>
        </p:txBody>
      </p:sp>
      <p:sp>
        <p:nvSpPr>
          <p:cNvPr id="2" name="Title 1"/>
          <p:cNvSpPr>
            <a:spLocks noGrp="1"/>
          </p:cNvSpPr>
          <p:nvPr>
            <p:ph type="title"/>
          </p:nvPr>
        </p:nvSpPr>
        <p:spPr/>
        <p:txBody>
          <a:bodyPr>
            <a:normAutofit/>
          </a:bodyPr>
          <a:lstStyle/>
          <a:p>
            <a:r>
              <a:rPr lang="en-US" dirty="0" smtClean="0"/>
              <a:t>The History of Pandora</a:t>
            </a:r>
            <a:endParaRPr lang="en-US" dirty="0"/>
          </a:p>
        </p:txBody>
      </p:sp>
    </p:spTree>
    <p:extLst>
      <p:ext uri="{BB962C8B-B14F-4D97-AF65-F5344CB8AC3E}">
        <p14:creationId xmlns:p14="http://schemas.microsoft.com/office/powerpoint/2010/main" val="1879976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Pandora is available on the Google Android </a:t>
            </a:r>
            <a:r>
              <a:rPr lang="en-US" dirty="0" smtClean="0"/>
              <a:t>OS</a:t>
            </a:r>
            <a:r>
              <a:rPr lang="en-US" dirty="0"/>
              <a:t> </a:t>
            </a:r>
            <a:r>
              <a:rPr lang="en-US" dirty="0" smtClean="0"/>
              <a:t>. </a:t>
            </a:r>
            <a:r>
              <a:rPr lang="en-US" dirty="0"/>
              <a:t>It is ad supported and retains the original skip limits.</a:t>
            </a:r>
          </a:p>
          <a:p>
            <a:r>
              <a:rPr lang="en-US" dirty="0"/>
              <a:t>Pandora is available on the iPhone, but authorized downloads and installs are only possible with a US, Australian, or New Zealand iTunes account</a:t>
            </a:r>
          </a:p>
          <a:p>
            <a:r>
              <a:rPr lang="en-US" dirty="0"/>
              <a:t>the Pandora for BlackBerry application is limited to AT&amp;T, Sprint, Verizon, T-Mobile, Boost Mobile, and U.S. Cellular carriers</a:t>
            </a:r>
          </a:p>
          <a:p>
            <a:pPr indent="0">
              <a:buNone/>
            </a:pPr>
            <a:endParaRPr lang="en-US" dirty="0"/>
          </a:p>
        </p:txBody>
      </p:sp>
      <p:sp>
        <p:nvSpPr>
          <p:cNvPr id="2" name="Title 1"/>
          <p:cNvSpPr>
            <a:spLocks noGrp="1"/>
          </p:cNvSpPr>
          <p:nvPr>
            <p:ph type="title"/>
          </p:nvPr>
        </p:nvSpPr>
        <p:spPr/>
        <p:txBody>
          <a:bodyPr/>
          <a:lstStyle/>
          <a:p>
            <a:r>
              <a:rPr lang="en-US" dirty="0" smtClean="0"/>
              <a:t>Mobile Devices</a:t>
            </a:r>
            <a:endParaRPr lang="en-US" dirty="0"/>
          </a:p>
        </p:txBody>
      </p:sp>
    </p:spTree>
    <p:extLst>
      <p:ext uri="{BB962C8B-B14F-4D97-AF65-F5344CB8AC3E}">
        <p14:creationId xmlns:p14="http://schemas.microsoft.com/office/powerpoint/2010/main" val="3772527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S:</a:t>
            </a:r>
          </a:p>
          <a:p>
            <a:r>
              <a:rPr lang="en-US" dirty="0" smtClean="0"/>
              <a:t>Anytime/anywhere access</a:t>
            </a:r>
          </a:p>
          <a:p>
            <a:r>
              <a:rPr lang="en-US" dirty="0" smtClean="0"/>
              <a:t>Personalized Radio Playlists &amp; Recommendations</a:t>
            </a:r>
          </a:p>
          <a:p>
            <a:r>
              <a:rPr lang="en-US" dirty="0" smtClean="0"/>
              <a:t>Brand Recognition</a:t>
            </a:r>
          </a:p>
          <a:p>
            <a:r>
              <a:rPr lang="en-US" dirty="0" smtClean="0"/>
              <a:t>Free with option to upgrade</a:t>
            </a:r>
          </a:p>
          <a:p>
            <a:pPr marL="0" indent="0">
              <a:buNone/>
            </a:pPr>
            <a:r>
              <a:rPr lang="en-US" dirty="0" smtClean="0"/>
              <a:t>W:</a:t>
            </a:r>
          </a:p>
          <a:p>
            <a:r>
              <a:rPr lang="en-US" dirty="0" smtClean="0"/>
              <a:t>Marketing</a:t>
            </a:r>
          </a:p>
          <a:p>
            <a:r>
              <a:rPr lang="en-US" dirty="0" smtClean="0"/>
              <a:t>Advertisements for unpaid members</a:t>
            </a:r>
          </a:p>
          <a:p>
            <a:r>
              <a:rPr lang="en-US" dirty="0" smtClean="0"/>
              <a:t>Personal music storage</a:t>
            </a:r>
          </a:p>
          <a:p>
            <a:r>
              <a:rPr lang="en-US" dirty="0" smtClean="0"/>
              <a:t>Artist royalties</a:t>
            </a:r>
          </a:p>
        </p:txBody>
      </p:sp>
      <p:sp>
        <p:nvSpPr>
          <p:cNvPr id="2" name="Title 1"/>
          <p:cNvSpPr>
            <a:spLocks noGrp="1"/>
          </p:cNvSpPr>
          <p:nvPr>
            <p:ph type="title"/>
          </p:nvPr>
        </p:nvSpPr>
        <p:spPr/>
        <p:txBody>
          <a:bodyPr/>
          <a:lstStyle/>
          <a:p>
            <a:r>
              <a:rPr lang="en-US" dirty="0" smtClean="0"/>
              <a:t>SWOT</a:t>
            </a:r>
            <a:endParaRPr lang="en-US" dirty="0"/>
          </a:p>
        </p:txBody>
      </p:sp>
    </p:spTree>
    <p:extLst>
      <p:ext uri="{BB962C8B-B14F-4D97-AF65-F5344CB8AC3E}">
        <p14:creationId xmlns:p14="http://schemas.microsoft.com/office/powerpoint/2010/main" val="3154015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O:</a:t>
            </a:r>
          </a:p>
          <a:p>
            <a:r>
              <a:rPr lang="en-US" dirty="0"/>
              <a:t>Integration into automobiles</a:t>
            </a:r>
          </a:p>
          <a:p>
            <a:r>
              <a:rPr lang="en-US" dirty="0"/>
              <a:t>Expanding Industry</a:t>
            </a:r>
          </a:p>
          <a:p>
            <a:pPr marL="0" indent="0">
              <a:buNone/>
            </a:pPr>
            <a:r>
              <a:rPr lang="en-US" dirty="0"/>
              <a:t>T:</a:t>
            </a:r>
          </a:p>
          <a:p>
            <a:r>
              <a:rPr lang="en-US" dirty="0" err="1"/>
              <a:t>Spotify</a:t>
            </a:r>
            <a:endParaRPr lang="en-US" dirty="0"/>
          </a:p>
          <a:p>
            <a:r>
              <a:rPr lang="en-US" dirty="0" err="1"/>
              <a:t>SiriusXM</a:t>
            </a:r>
            <a:r>
              <a:rPr lang="en-US" dirty="0"/>
              <a:t> </a:t>
            </a:r>
            <a:r>
              <a:rPr lang="en-US" dirty="0" smtClean="0"/>
              <a:t>Radio</a:t>
            </a:r>
          </a:p>
          <a:p>
            <a:r>
              <a:rPr lang="en-US" dirty="0" smtClean="0"/>
              <a:t>Apple iTunes Radio</a:t>
            </a:r>
            <a:endParaRPr lang="en-US" dirty="0"/>
          </a:p>
          <a:p>
            <a:endParaRPr lang="en-US" dirty="0"/>
          </a:p>
        </p:txBody>
      </p:sp>
      <p:sp>
        <p:nvSpPr>
          <p:cNvPr id="2" name="Title 1"/>
          <p:cNvSpPr>
            <a:spLocks noGrp="1"/>
          </p:cNvSpPr>
          <p:nvPr>
            <p:ph type="title"/>
          </p:nvPr>
        </p:nvSpPr>
        <p:spPr/>
        <p:txBody>
          <a:bodyPr/>
          <a:lstStyle/>
          <a:p>
            <a:r>
              <a:rPr lang="en-US" dirty="0" smtClean="0"/>
              <a:t>SWOT</a:t>
            </a:r>
            <a:endParaRPr lang="en-US" dirty="0"/>
          </a:p>
        </p:txBody>
      </p:sp>
    </p:spTree>
    <p:extLst>
      <p:ext uri="{BB962C8B-B14F-4D97-AF65-F5344CB8AC3E}">
        <p14:creationId xmlns:p14="http://schemas.microsoft.com/office/powerpoint/2010/main" val="174389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7408333" cy="3450696"/>
          </a:xfrm>
        </p:spPr>
        <p:txBody>
          <a:bodyPr/>
          <a:lstStyle/>
          <a:p>
            <a:r>
              <a:rPr lang="en-US" dirty="0" smtClean="0"/>
              <a:t>&gt; 50% in royalty fees vs. 7.5%</a:t>
            </a:r>
          </a:p>
          <a:p>
            <a:r>
              <a:rPr lang="en-US" dirty="0" smtClean="0"/>
              <a:t>Allows webcasters to make digital copies of purchased music if solely used for webcasting</a:t>
            </a:r>
          </a:p>
          <a:p>
            <a:r>
              <a:rPr lang="en-US" dirty="0" smtClean="0"/>
              <a:t>Global music rights database</a:t>
            </a:r>
          </a:p>
          <a:p>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Internet Radio Fairness Act</a:t>
            </a:r>
            <a:br>
              <a:rPr lang="en-US" dirty="0" smtClean="0"/>
            </a:br>
            <a:r>
              <a:rPr lang="en-US" dirty="0" smtClean="0"/>
              <a:t>of 2012</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5780" y="4143375"/>
            <a:ext cx="677102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186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257</TotalTime>
  <Words>604</Words>
  <Application>Microsoft Office PowerPoint</Application>
  <PresentationFormat>On-screen Show (4:3)</PresentationFormat>
  <Paragraphs>135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PowerPoint Presentation</vt:lpstr>
      <vt:lpstr>What is “Pandora”?</vt:lpstr>
      <vt:lpstr>What is “Pandora”?</vt:lpstr>
      <vt:lpstr>What Pandora Can Do?</vt:lpstr>
      <vt:lpstr>The History of Pandora</vt:lpstr>
      <vt:lpstr>Mobile Devices</vt:lpstr>
      <vt:lpstr>SWOT</vt:lpstr>
      <vt:lpstr>SWOT</vt:lpstr>
      <vt:lpstr>Internet Radio Fairness Act of 2012</vt:lpstr>
      <vt:lpstr>Porter's 5 Forces Analysis </vt:lpstr>
      <vt:lpstr>Threat of New Entrants</vt:lpstr>
      <vt:lpstr>Bargaining Power of Supplier</vt:lpstr>
      <vt:lpstr>Bargaining Power of the Buyer</vt:lpstr>
      <vt:lpstr>Threat of Substitutes</vt:lpstr>
      <vt:lpstr> Rivalry</vt:lpstr>
      <vt:lpstr>Recap of Porter's 5 Forces For Pandora</vt:lpstr>
      <vt:lpstr>Pandora to Date</vt:lpstr>
      <vt:lpstr>Pandora Income Statement Review</vt:lpstr>
      <vt:lpstr>Current and Future Stock in Pandora </vt:lpstr>
      <vt:lpstr>Back to the Future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“Pandora”?</dc:title>
  <dc:creator>Lei</dc:creator>
  <cp:lastModifiedBy>Raj Patel</cp:lastModifiedBy>
  <cp:revision>28</cp:revision>
  <dcterms:created xsi:type="dcterms:W3CDTF">2014-07-07T15:15:20Z</dcterms:created>
  <dcterms:modified xsi:type="dcterms:W3CDTF">2014-07-07T21:54:25Z</dcterms:modified>
</cp:coreProperties>
</file>