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1" r:id="rId2"/>
    <p:sldId id="272" r:id="rId3"/>
    <p:sldId id="258" r:id="rId4"/>
    <p:sldId id="261" r:id="rId5"/>
    <p:sldId id="259" r:id="rId6"/>
    <p:sldId id="260" r:id="rId7"/>
    <p:sldId id="262" r:id="rId8"/>
    <p:sldId id="263" r:id="rId9"/>
    <p:sldId id="282" r:id="rId10"/>
    <p:sldId id="289" r:id="rId11"/>
    <p:sldId id="290" r:id="rId12"/>
    <p:sldId id="291" r:id="rId13"/>
    <p:sldId id="292" r:id="rId14"/>
    <p:sldId id="293" r:id="rId15"/>
    <p:sldId id="29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302" r:id="rId25"/>
    <p:sldId id="297" r:id="rId26"/>
    <p:sldId id="303" r:id="rId27"/>
    <p:sldId id="296" r:id="rId28"/>
    <p:sldId id="306" r:id="rId29"/>
    <p:sldId id="307" r:id="rId30"/>
    <p:sldId id="300" r:id="rId31"/>
    <p:sldId id="299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78" autoAdjust="0"/>
  </p:normalViewPr>
  <p:slideViewPr>
    <p:cSldViewPr snapToGrid="0">
      <p:cViewPr>
        <p:scale>
          <a:sx n="97" d="100"/>
          <a:sy n="97" d="100"/>
        </p:scale>
        <p:origin x="-21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7260-21EC-4864-8020-8F2B8FF183E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D7BD9-A586-4645-83BC-4CC152A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2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5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3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6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4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9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1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6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4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3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6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3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7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8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3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6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88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7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09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33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3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3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3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7BD9-A586-4645-83BC-4CC152AC69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1EF969-7E49-43F7-BFC7-54C40EFB1BF4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BFAEA9-A63B-4374-98D3-4C1B626FED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rsfeyLzy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hyperlink" Target="http://money.cnn.com/video/technology/2014/02/19/t-facebook-whatsapp-19-billion.cnnmoney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Technology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Erica Fields</a:t>
            </a:r>
          </a:p>
          <a:p>
            <a:r>
              <a:rPr lang="en-US" dirty="0" smtClean="0"/>
              <a:t>Johnny Washington</a:t>
            </a:r>
            <a:endParaRPr lang="en-US" dirty="0" smtClean="0"/>
          </a:p>
          <a:p>
            <a:r>
              <a:rPr lang="en-US" dirty="0" smtClean="0"/>
              <a:t>Lorenzo Jackson</a:t>
            </a:r>
            <a:endParaRPr lang="en-US" dirty="0" smtClean="0"/>
          </a:p>
          <a:p>
            <a:r>
              <a:rPr lang="en-US" dirty="0" smtClean="0"/>
              <a:t>Lyndsei Pacini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9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An App for That 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www.youtube.com/watch?v=szrsfeyLzyg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Circle of Friends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61" y="1660579"/>
            <a:ext cx="9196439" cy="462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2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 . . .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230498"/>
            <a:ext cx="3377377" cy="360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2400" y="2971800"/>
            <a:ext cx="38608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Palm PDA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16MHz Motorola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160x160 resolution monochrome LCD touchscreen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512kB of built-in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1998, Apple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5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Middle . . . 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2133599"/>
            <a:ext cx="2621279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2801" y="2819401"/>
            <a:ext cx="45720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Palm One Treo 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Palm/Handspring Merged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PalmOS 5.2.1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144MHz ARM-based CPU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32 MB of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160x160 resolution color touchscreen.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8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at the Ranch . . 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133600"/>
            <a:ext cx="3729809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2400" y="2209801"/>
            <a:ext cx="377952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Apple’s Newton PDA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1987 –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Newton OS shared with Motorola, Sharp, &amp; Digital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Preloaded w/ various </a:t>
            </a:r>
            <a:r>
              <a:rPr lang="en-US" dirty="0" smtClean="0">
                <a:solidFill>
                  <a:srgbClr val="FF0000"/>
                </a:solidFill>
              </a:rPr>
              <a:t>APPS: Notes, Names, Dates, Productivity, Works Word Processor &amp;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Party Apps.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Turned Focus to cell phone w/PDA capabilities.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8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b="1" dirty="0">
                <a:ea typeface="Times New Roman"/>
              </a:rPr>
              <a:t>Mobile Apps: Infrastructure</a:t>
            </a:r>
          </a:p>
          <a:p>
            <a:pPr marL="457200" indent="-342900"/>
            <a:r>
              <a:rPr lang="en-US" dirty="0">
                <a:ea typeface="Times New Roman"/>
              </a:rPr>
              <a:t>Patents Proliferation</a:t>
            </a:r>
          </a:p>
          <a:p>
            <a:pPr marL="457200" indent="-342900"/>
            <a:r>
              <a:rPr lang="en-US" dirty="0">
                <a:ea typeface="Times New Roman"/>
              </a:rPr>
              <a:t>Improved App Testing </a:t>
            </a:r>
          </a:p>
          <a:p>
            <a:pPr marL="457200" indent="-342900"/>
            <a:r>
              <a:rPr lang="en-US" dirty="0">
                <a:ea typeface="Times New Roman"/>
              </a:rPr>
              <a:t>Efficient Emulators </a:t>
            </a:r>
          </a:p>
          <a:p>
            <a:pPr marL="457200" indent="-342900"/>
            <a:r>
              <a:rPr lang="en-US" dirty="0">
                <a:ea typeface="Times New Roman"/>
              </a:rPr>
              <a:t>Application Stores </a:t>
            </a:r>
          </a:p>
          <a:p>
            <a:pPr marL="457200" indent="-342900"/>
            <a:r>
              <a:rPr lang="en-US" dirty="0">
                <a:ea typeface="Times New Roman"/>
              </a:rPr>
              <a:t>Platforms/Integrated development Environments</a:t>
            </a:r>
          </a:p>
          <a:p>
            <a:pPr marL="457200" indent="-342900"/>
            <a:r>
              <a:rPr lang="en-US" dirty="0">
                <a:solidFill>
                  <a:srgbClr val="FF0000"/>
                </a:solidFill>
                <a:ea typeface="Times New Roman"/>
              </a:rPr>
              <a:t>Market Awareness and Demand</a:t>
            </a:r>
          </a:p>
        </p:txBody>
      </p:sp>
    </p:spTree>
    <p:extLst>
      <p:ext uri="{BB962C8B-B14F-4D97-AF65-F5344CB8AC3E}">
        <p14:creationId xmlns:p14="http://schemas.microsoft.com/office/powerpoint/2010/main" val="149702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109728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Rise in popularity of mobile apps driving innovation</a:t>
            </a:r>
          </a:p>
          <a:p>
            <a:r>
              <a:rPr lang="en-US" dirty="0" smtClean="0"/>
              <a:t>Over 1 billion apps in existence today</a:t>
            </a:r>
          </a:p>
          <a:p>
            <a:r>
              <a:rPr lang="en-US" dirty="0" smtClean="0"/>
              <a:t>Began as general productivity and information retrieval</a:t>
            </a:r>
          </a:p>
          <a:p>
            <a:pPr marL="617220" lvl="2" indent="-342900">
              <a:buFont typeface="Wingdings" panose="05000000000000000000" pitchFamily="2" charset="2"/>
              <a:buChar char="Ø"/>
            </a:pPr>
            <a:r>
              <a:rPr lang="en-US" dirty="0"/>
              <a:t>Email, Calendar, Contacts, Weather</a:t>
            </a:r>
          </a:p>
          <a:p>
            <a:r>
              <a:rPr lang="en-US" dirty="0" smtClean="0"/>
              <a:t>Now consist of apps for every need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Gaming, Banking, GPS, Order Tracking, Ticket Purchasing, Medical, Personal Finance, Real Estate, Etc. </a:t>
            </a:r>
          </a:p>
          <a:p>
            <a:r>
              <a:rPr lang="en-US" dirty="0" smtClean="0"/>
              <a:t>Over 90% of apps are free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28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Trending?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73352"/>
            <a:ext cx="10943303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Consumers are spending more time on apps.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Web usage down from 31 to 22 minutes daily from 2013 to 2014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51% of digital media time spent on apps</a:t>
            </a:r>
          </a:p>
          <a:p>
            <a:r>
              <a:rPr lang="en-US" dirty="0" smtClean="0"/>
              <a:t>Consumers spending four more minutes per day on the phone</a:t>
            </a:r>
          </a:p>
          <a:p>
            <a:r>
              <a:rPr lang="en-US" dirty="0" smtClean="0"/>
              <a:t>App usage grew from 80% of phone use to 86% of phone use in 2014.</a:t>
            </a:r>
          </a:p>
          <a:p>
            <a:r>
              <a:rPr lang="en-US" dirty="0" smtClean="0"/>
              <a:t>32%Gaming, 17% Facebook, 11% Other Social Media, 3% News</a:t>
            </a:r>
          </a:p>
          <a:p>
            <a:r>
              <a:rPr lang="en-US" dirty="0" smtClean="0"/>
              <a:t>Connection speed not an obstacle (4G)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5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Usage</a:t>
            </a:r>
            <a:endParaRPr lang="en-US" dirty="0"/>
          </a:p>
        </p:txBody>
      </p:sp>
      <p:pic>
        <p:nvPicPr>
          <p:cNvPr id="1026" name="Picture 2" descr="http://1.bp.blogspot.com/-BeAhamPbIQc/UWKrFXAB_ZI/AAAAAAAANuA/kBrj4aQ6ZPc/s1600/Time_Spent_mobile_apps_games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20" y="1472206"/>
            <a:ext cx="6401517" cy="50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9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4038820035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120" y="875071"/>
            <a:ext cx="9165885" cy="5688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126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963084" y="2362201"/>
            <a:ext cx="10363200" cy="220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Introduction</a:t>
            </a:r>
            <a:endParaRPr lang="en-US" b="1" dirty="0"/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963084" y="4626865"/>
            <a:ext cx="103632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/>
              <a:t>History of Mobility</a:t>
            </a:r>
          </a:p>
          <a:p>
            <a:pPr marL="0" indent="0">
              <a:buNone/>
            </a:pPr>
            <a:r>
              <a:rPr lang="en-US" sz="3500" dirty="0" smtClean="0"/>
              <a:t>An App Based Perspective</a:t>
            </a:r>
            <a:endParaRPr lang="en-US" sz="3500" dirty="0"/>
          </a:p>
        </p:txBody>
      </p:sp>
      <p:pic>
        <p:nvPicPr>
          <p:cNvPr id="7" name="Picture 2" descr="http://www.palminfocenter.com/images/palm-inc-logo-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8" y="432593"/>
            <a:ext cx="3048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v0L_mgMCGDNISf3aPL7zHH-34KlsHxhXWXow0viwtpFqUwbTy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71" y="911224"/>
            <a:ext cx="29527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hassoninvestments.com/wp-content/uploads/2012/08/Ap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60" y="3605775"/>
            <a:ext cx="2381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cons.iconarchive.com/icons/martz90/circle/512/android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6" y="658763"/>
            <a:ext cx="2148498" cy="21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static.knowyourmobile.com/sites/knowyourmobilecom/files/styles/gallery_wide/public/2/09/332016.jpg?itok=tH1Wll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20" y="2862556"/>
            <a:ext cx="2292203" cy="129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prizerebel.com/images/google%20pla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62" y="3055710"/>
            <a:ext cx="1677753" cy="12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pbs.twimg.com/profile_images/378800000475446686/503bef212d7997fa4b33cc99f72f7471_400x4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48" y="4984130"/>
            <a:ext cx="855490" cy="8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www.kingmoney.net/sites/default/files/windows-storeQ-4-359932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192" y="1752374"/>
            <a:ext cx="1404408" cy="10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2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Apps Powered?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73352"/>
            <a:ext cx="10992465" cy="4718304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Pre-installed, downloaded</a:t>
            </a:r>
          </a:p>
          <a:p>
            <a:r>
              <a:rPr lang="en-US" sz="3000" dirty="0" smtClean="0"/>
              <a:t>Cloud-based apps offer most advantages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Access directly from the cloud with a mobile Web browser interface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Data on Internet rather than device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HTML5 enables caching on the handset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Offers developers flexibility and access to larger, wider markets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4G supports large scale cloud deployment and better service</a:t>
            </a:r>
          </a:p>
          <a:p>
            <a:r>
              <a:rPr lang="en-US" sz="3000" dirty="0" smtClean="0"/>
              <a:t>Operated by the Mobile OS</a:t>
            </a:r>
          </a:p>
          <a:p>
            <a:r>
              <a:rPr lang="en-US" sz="3000" dirty="0" smtClean="0"/>
              <a:t>Apple App Store, Google Play, Windows Phone Store, Blackberry App World</a:t>
            </a:r>
          </a:p>
          <a:p>
            <a:r>
              <a:rPr lang="en-US" sz="3000" dirty="0" smtClean="0"/>
              <a:t>Cloud development platforms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Apple, Google, Adobe, Parse</a:t>
            </a:r>
          </a:p>
        </p:txBody>
      </p:sp>
    </p:spTree>
    <p:extLst>
      <p:ext uri="{BB962C8B-B14F-4D97-AF65-F5344CB8AC3E}">
        <p14:creationId xmlns:p14="http://schemas.microsoft.com/office/powerpoint/2010/main" val="377677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10962968" cy="471830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mBaaS</a:t>
            </a:r>
            <a:r>
              <a:rPr lang="en-US" dirty="0" smtClean="0"/>
              <a:t> company acquired by FB in 2013 for $85M</a:t>
            </a:r>
          </a:p>
          <a:p>
            <a:r>
              <a:rPr lang="en-US" dirty="0" smtClean="0"/>
              <a:t>Hosts backend services for mobile app developers</a:t>
            </a:r>
          </a:p>
          <a:p>
            <a:r>
              <a:rPr lang="en-US" dirty="0" smtClean="0"/>
              <a:t>Manage identity log-ins</a:t>
            </a:r>
          </a:p>
          <a:p>
            <a:r>
              <a:rPr lang="en-US" dirty="0" smtClean="0"/>
              <a:t>Push notifications</a:t>
            </a:r>
          </a:p>
          <a:p>
            <a:r>
              <a:rPr lang="en-US" dirty="0" smtClean="0"/>
              <a:t>Run custom code in the cloud</a:t>
            </a:r>
          </a:p>
          <a:p>
            <a:r>
              <a:rPr lang="en-US" dirty="0" smtClean="0"/>
              <a:t>Analytics</a:t>
            </a:r>
          </a:p>
          <a:p>
            <a:r>
              <a:rPr lang="en-US" dirty="0" smtClean="0"/>
              <a:t>FB’s push to become relevant in mobile OS</a:t>
            </a:r>
          </a:p>
          <a:p>
            <a:r>
              <a:rPr lang="en-US" dirty="0" smtClean="0"/>
              <a:t>No OS, no phones</a:t>
            </a:r>
          </a:p>
          <a:p>
            <a:r>
              <a:rPr lang="en-US" dirty="0" smtClean="0"/>
              <a:t>60,000 / 60,000 developers</a:t>
            </a:r>
          </a:p>
          <a:p>
            <a:pPr lvl="1"/>
            <a:r>
              <a:rPr lang="en-US" dirty="0" smtClean="0"/>
              <a:t>Food Network, Travel Channel, Armani,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37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Parse???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73352"/>
            <a:ext cx="10923639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FB aims to be a leader in the mobile app environment</a:t>
            </a:r>
          </a:p>
          <a:p>
            <a:r>
              <a:rPr lang="en-US" dirty="0" smtClean="0"/>
              <a:t>Early jump on fast-growing apps</a:t>
            </a:r>
          </a:p>
          <a:p>
            <a:r>
              <a:rPr lang="en-US" dirty="0" smtClean="0"/>
              <a:t>App Linking – deep linking one app to another</a:t>
            </a:r>
          </a:p>
          <a:p>
            <a:r>
              <a:rPr lang="en-US" dirty="0" smtClean="0"/>
              <a:t>Regain web surfing experience</a:t>
            </a:r>
          </a:p>
          <a:p>
            <a:r>
              <a:rPr lang="en-US" dirty="0" smtClean="0"/>
              <a:t>Bridge unbundled apps</a:t>
            </a:r>
          </a:p>
          <a:p>
            <a:r>
              <a:rPr lang="en-US" dirty="0" smtClean="0"/>
              <a:t>Seamlessly transition between apps</a:t>
            </a:r>
          </a:p>
          <a:p>
            <a:r>
              <a:rPr lang="en-US" dirty="0" smtClean="0"/>
              <a:t>Lucrative “News Feed”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9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Marketing Trends</a:t>
            </a:r>
            <a:endParaRPr lang="en-US" dirty="0"/>
          </a:p>
        </p:txBody>
      </p:sp>
      <p:pic>
        <p:nvPicPr>
          <p:cNvPr id="2050" name="Picture 2" descr="AdMediaPartners-Most-Disruptive-Media-Marketing-Trends-Jan2013.png (835×545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607737"/>
            <a:ext cx="6813755" cy="44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53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2014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10972800" cy="4718304"/>
          </a:xfrm>
        </p:spPr>
        <p:txBody>
          <a:bodyPr/>
          <a:lstStyle/>
          <a:p>
            <a:r>
              <a:rPr lang="en-US" dirty="0" smtClean="0"/>
              <a:t>Location-Based Marketing</a:t>
            </a:r>
          </a:p>
          <a:p>
            <a:r>
              <a:rPr lang="en-US" dirty="0" smtClean="0"/>
              <a:t>Customer-Centric Information</a:t>
            </a:r>
          </a:p>
          <a:p>
            <a:r>
              <a:rPr lang="en-US" dirty="0" smtClean="0"/>
              <a:t>Cognitive Computing</a:t>
            </a:r>
          </a:p>
          <a:p>
            <a:r>
              <a:rPr lang="en-US" dirty="0" smtClean="0"/>
              <a:t>Visual Influencers</a:t>
            </a:r>
          </a:p>
          <a:p>
            <a:r>
              <a:rPr lang="en-US" dirty="0" smtClean="0"/>
              <a:t>Cloud Economy</a:t>
            </a:r>
          </a:p>
          <a:p>
            <a:endParaRPr lang="en-US" dirty="0"/>
          </a:p>
        </p:txBody>
      </p:sp>
      <p:pic>
        <p:nvPicPr>
          <p:cNvPr id="2060" name="Picture 12" descr="http://bluelook.net/wp-content/uploads/2014/03/trend-n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07" y="1333960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92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Customers Today and In the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109728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Reshaping and Rewiring the Customer </a:t>
            </a:r>
            <a:r>
              <a:rPr lang="en-US" b="1" dirty="0" smtClean="0"/>
              <a:t>Experience</a:t>
            </a:r>
          </a:p>
          <a:p>
            <a:r>
              <a:rPr lang="en-US" sz="2400" dirty="0" smtClean="0"/>
              <a:t>Using </a:t>
            </a:r>
            <a:r>
              <a:rPr lang="en-US" sz="2400" dirty="0"/>
              <a:t>technology to design more compelling, personally relevant, engrossing experiences that lead to lasting, productive relationships, higher levels of satisfaction and new sources of revenue. </a:t>
            </a:r>
          </a:p>
          <a:p>
            <a:pPr marL="0" indent="0">
              <a:buNone/>
            </a:pPr>
            <a:r>
              <a:rPr lang="en-US" b="1" dirty="0" smtClean="0"/>
              <a:t>Where Do You Start? </a:t>
            </a:r>
          </a:p>
          <a:p>
            <a:r>
              <a:rPr lang="en-US" sz="2400" dirty="0" smtClean="0"/>
              <a:t>Web</a:t>
            </a:r>
            <a:r>
              <a:rPr lang="en-US" sz="2400" dirty="0"/>
              <a:t>, Mobile and Social Content Enablement</a:t>
            </a:r>
          </a:p>
          <a:p>
            <a:r>
              <a:rPr lang="en-US" sz="2400" dirty="0"/>
              <a:t>Self-service and Governance</a:t>
            </a:r>
          </a:p>
          <a:p>
            <a:r>
              <a:rPr lang="en-US" sz="2400" dirty="0"/>
              <a:t>Ease of Access</a:t>
            </a:r>
          </a:p>
          <a:p>
            <a:r>
              <a:rPr lang="en-US" sz="2400" dirty="0"/>
              <a:t>Digital IP and Asset Management</a:t>
            </a:r>
          </a:p>
          <a:p>
            <a:r>
              <a:rPr lang="en-US" sz="2400" dirty="0"/>
              <a:t>Cost </a:t>
            </a:r>
            <a:r>
              <a:rPr lang="en-US" sz="2400" dirty="0" smtClean="0"/>
              <a:t>Reduction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99871" y="626314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Deloitte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Goodbye #FOMO, Hello #FOMA</a:t>
            </a:r>
            <a:endParaRPr lang="en-US" dirty="0"/>
          </a:p>
        </p:txBody>
      </p:sp>
      <p:pic>
        <p:nvPicPr>
          <p:cNvPr id="1030" name="Picture 6" descr="http://www.brandchannel.com/home/image.axd?picture=2012%2F4%2Ftimeraz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0" y="1803808"/>
            <a:ext cx="37338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parsecom.c.presscdn.com/wp-content/uploads/2012/09/mix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11" y="1507049"/>
            <a:ext cx="3291348" cy="51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gpht.com/eNiKe--aqXborrWhF6zB9QB4PWR2DKHRtSD7ohCB8TBGWeJn1-u5qHx3eFpQW8nqrg=w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4095391"/>
            <a:ext cx="2432768" cy="24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reatpreneurs.com/wp-content/uploads/2012/09/foursquare-check-in-he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46" y="123789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4" y="1438122"/>
            <a:ext cx="838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tctechcrunch2011.files.wordpress.com/2013/04/851561_358064504304297_846266674_n.jpeg?w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53315"/>
            <a:ext cx="3810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4" y="4103124"/>
            <a:ext cx="9267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TapCommerce</a:t>
            </a:r>
            <a:endParaRPr lang="en-US" dirty="0"/>
          </a:p>
        </p:txBody>
      </p:sp>
      <p:pic>
        <p:nvPicPr>
          <p:cNvPr id="6146" name="Picture 2" descr="http://venturebeat.files.wordpress.com/2013/12/twitter-red.jpg?w=7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1" y="1493181"/>
            <a:ext cx="7747819" cy="52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apCommerc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15" y="3516927"/>
            <a:ext cx="28575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1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</a:t>
            </a:r>
            <a:endParaRPr lang="en-US" dirty="0"/>
          </a:p>
        </p:txBody>
      </p:sp>
      <p:pic>
        <p:nvPicPr>
          <p:cNvPr id="7170" name="Picture 2" descr="http://b-i.forbesimg.com/tomtaulli/files/2013/04/Pars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0" y="2532019"/>
            <a:ext cx="4623015" cy="27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llfacebook.com/files/2013/11/ParseLogo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71" y="2532695"/>
            <a:ext cx="6471374" cy="26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3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26" y="42012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Palm Pilot, PDAs, Blackberry</a:t>
            </a:r>
            <a:endParaRPr lang="en-US" b="1" dirty="0"/>
          </a:p>
        </p:txBody>
      </p:sp>
      <p:pic>
        <p:nvPicPr>
          <p:cNvPr id="1026" name="Picture 2" descr="The PalmPilo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40" y="2232505"/>
            <a:ext cx="1043294" cy="14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100, m500, and the last of Palm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46" y="1503757"/>
            <a:ext cx="1590218" cy="22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Palm Treo: Getting Clo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13" y="1380084"/>
            <a:ext cx="1297016" cy="25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Swansong of Palm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80" y="1590506"/>
            <a:ext cx="2322080" cy="21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P, the Palm Pre 2, and Onw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00" y="1564830"/>
            <a:ext cx="3111276" cy="28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berryfix.com/wp-content/uploads/RIM-history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1" y="3974116"/>
            <a:ext cx="4904230" cy="23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s.blackberry.com/content/dam/blackBerry/images/apps/app-world/redesign/device-lineup-q10.png.origi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30" y="4384426"/>
            <a:ext cx="4110029" cy="22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659" y="1614671"/>
            <a:ext cx="303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Evolution of Palm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3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Revenue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06" y="930685"/>
            <a:ext cx="63341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13" y="2182145"/>
            <a:ext cx="6777039" cy="326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arse Develop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54" y="4701901"/>
            <a:ext cx="2413724" cy="20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0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Customers Through Apps</a:t>
            </a:r>
            <a:endParaRPr lang="en-US" dirty="0"/>
          </a:p>
        </p:txBody>
      </p:sp>
      <p:pic>
        <p:nvPicPr>
          <p:cNvPr id="6146" name="Picture 2" descr="The 30 Best Facebook Apps (Update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9" y="1741213"/>
            <a:ext cx="2773021" cy="27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trecebits.com/wp-content/uploads/2013/01/whatsa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83" y="2402413"/>
            <a:ext cx="4879702" cy="27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lh3.ggpht.com/vFpQP39LB60dli3n-rJnVvTM07dsvIzxrCL5xMiy1V4GV4unC1ifXkUExQ4N-DBCKwI=w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35" y="2331148"/>
            <a:ext cx="3017390" cy="3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rdcore gamers don't like Candy Crush Saga, but their mums d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" y="4431697"/>
            <a:ext cx="2749212" cy="16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5690" y="5353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http://money.cnn.com/video/technology/2014/02/19/t-facebook-whatsapp-19-billion.cnnmoney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3078" name="Picture 6" descr="http://www.oneblinkmedia.com/wp-content/uploads/2013/09/10-questions-social-media-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0" y="1624993"/>
            <a:ext cx="10392697" cy="47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5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“The Rise of Apps, iPad and Android”</a:t>
            </a:r>
            <a:endParaRPr lang="en-US" b="1" dirty="0"/>
          </a:p>
        </p:txBody>
      </p:sp>
      <p:pic>
        <p:nvPicPr>
          <p:cNvPr id="4098" name="Picture 2" descr="http://si.wsj.net/public/resources/images/MK-BI643A_B1_to_G_20101227152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3" y="1479671"/>
            <a:ext cx="9537894" cy="46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7107" y="2548818"/>
            <a:ext cx="49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By Andrew Dowell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Wall Street Journal (2010)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0616" y="5828379"/>
            <a:ext cx="952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Peter </a:t>
            </a:r>
            <a:r>
              <a:rPr lang="en-US" sz="12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38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i</a:t>
            </a:r>
            <a:r>
              <a:rPr lang="en-US" b="1" dirty="0" smtClean="0"/>
              <a:t>Phone</a:t>
            </a:r>
            <a:endParaRPr lang="en-US" b="1" dirty="0"/>
          </a:p>
        </p:txBody>
      </p:sp>
      <p:pic>
        <p:nvPicPr>
          <p:cNvPr id="2050" name="Picture 2" descr="http://graphics8.nytimes.com/packages/images/technology/iphone-lineup-950-v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68" y="1690688"/>
            <a:ext cx="7363264" cy="16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.macrumors.com/article-new/2013/11/iphone5s5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84" y="3713125"/>
            <a:ext cx="5984631" cy="256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i</a:t>
            </a:r>
            <a:r>
              <a:rPr lang="en-US" b="1" dirty="0" smtClean="0"/>
              <a:t>Pad</a:t>
            </a:r>
            <a:endParaRPr lang="en-US" b="1" dirty="0"/>
          </a:p>
        </p:txBody>
      </p:sp>
      <p:pic>
        <p:nvPicPr>
          <p:cNvPr id="3074" name="Picture 2" descr="http://www.notebookcheck.net/fileadmin/_migrated/pics/ipad_2up_hometimes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" y="112215"/>
            <a:ext cx="5181600" cy="34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2010 – Apple created iPad</a:t>
            </a:r>
          </a:p>
          <a:p>
            <a:r>
              <a:rPr lang="en-US" dirty="0" smtClean="0"/>
              <a:t>Successful unlike table-like devices introduced in the past</a:t>
            </a:r>
          </a:p>
          <a:p>
            <a:r>
              <a:rPr lang="en-US" dirty="0" smtClean="0"/>
              <a:t>Tablet touch screen computing device</a:t>
            </a:r>
          </a:p>
          <a:p>
            <a:r>
              <a:rPr lang="en-US" dirty="0" smtClean="0"/>
              <a:t>Sleek high resolution display</a:t>
            </a:r>
          </a:p>
          <a:p>
            <a:r>
              <a:rPr lang="en-US" dirty="0" smtClean="0"/>
              <a:t>Content via iTunes and </a:t>
            </a:r>
            <a:r>
              <a:rPr lang="en-US" dirty="0" err="1" smtClean="0"/>
              <a:t>AppStore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http://cebufinest.com/wp-content/uploads/2013/12/cebufinest_smallwonder_ipadminiret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" y="3539034"/>
            <a:ext cx="3554998" cy="20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yorklibraries.org/documents/10179/500426/Apple_App_Store_Logo.jpg/a260406d-c11f-4c94-8f88-0e3a82893a05?t=13678505734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15" y="449162"/>
            <a:ext cx="2654303" cy="9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cons.iconarchive.com/icons/uiconstock/socialmedia/512/Apple-App-Store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49" y="180470"/>
            <a:ext cx="1448142" cy="14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designyoutrust.com/wp-content/uploads/2013/01/apple-sto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65" y="4599004"/>
            <a:ext cx="2622235" cy="18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Android</a:t>
            </a:r>
            <a:endParaRPr lang="en-US" b="1" dirty="0"/>
          </a:p>
        </p:txBody>
      </p:sp>
      <p:pic>
        <p:nvPicPr>
          <p:cNvPr id="6146" name="Picture 2" descr="http://static.giantbomb.com/uploads/original/15/157771/2312719-a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876" y="3211368"/>
            <a:ext cx="2186247" cy="16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Google’s mobile operating system</a:t>
            </a:r>
          </a:p>
          <a:p>
            <a:r>
              <a:rPr lang="en-US" dirty="0" smtClean="0"/>
              <a:t>2008 – First Android Phone carried by T-Mobile</a:t>
            </a:r>
          </a:p>
          <a:p>
            <a:r>
              <a:rPr lang="en-US" dirty="0" smtClean="0"/>
              <a:t>2010 –Android powered devices became a strong competitor with the iPhone </a:t>
            </a:r>
          </a:p>
          <a:p>
            <a:r>
              <a:rPr lang="en-US" dirty="0" smtClean="0"/>
              <a:t>Content via Google Play Store</a:t>
            </a:r>
          </a:p>
          <a:p>
            <a:r>
              <a:rPr lang="en-US" dirty="0" smtClean="0"/>
              <a:t>Today’s Android products include both mobile phones as well as tablets, and watches</a:t>
            </a:r>
            <a:endParaRPr lang="en-US" dirty="0"/>
          </a:p>
        </p:txBody>
      </p:sp>
      <p:pic>
        <p:nvPicPr>
          <p:cNvPr id="6150" name="Picture 6" descr="http://i.imgur.com/Ak3iG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37" y="1561940"/>
            <a:ext cx="4608346" cy="3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ndroidcentral.com/sites/androidcentral.com/files/articleimage/9274/2010/11/thumb_550_gingerbread-devi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8" y="111711"/>
            <a:ext cx="2996419" cy="17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g.talkandroid.com/uploads/2013/12/Google_Play_Logo_28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98" y="644068"/>
            <a:ext cx="3276515" cy="7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beekn.net/wp-content/uploads/2014/02/main-1-samsung-galaxy-s5-gear-2502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3" y="4523807"/>
            <a:ext cx="3141032" cy="20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   </a:t>
            </a:r>
            <a:r>
              <a:rPr lang="en-US" sz="4400" b="1" dirty="0" smtClean="0"/>
              <a:t>Apps</a:t>
            </a:r>
            <a:endParaRPr lang="en-US" sz="4400" b="1" dirty="0"/>
          </a:p>
        </p:txBody>
      </p:sp>
      <p:pic>
        <p:nvPicPr>
          <p:cNvPr id="7170" name="Picture 2" descr="http://www.360technosoft.com/blog/wp-content/uploads/2013/11/Android-App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4" y="403305"/>
            <a:ext cx="5181600" cy="3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465" y="1679147"/>
            <a:ext cx="5384800" cy="47183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2010 – Became a big year for apps with the Introduction of the i</a:t>
            </a: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ad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“little computer programs”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Include games, barcode scanners, photo editors, book readers, document readers, social media, streaming music and movies, etc.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Apple opened its platform to outside developers to create apps for its products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Companies like Google, RIM, Verizon, Windows have created their own app marketplaces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App development has become a big industry with thousands of developers, vendors, and start-ups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174" name="Picture 6" descr="http://designyoutrust.com/wp-content/uploads/2013/01/apple-st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7737"/>
            <a:ext cx="5697415" cy="3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prizerebel.com/images/google%20pl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69" y="397336"/>
            <a:ext cx="1677753" cy="12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http://www.kingmoney.net/sites/default/files/windows-storeQ-4-359932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83" y="5797998"/>
            <a:ext cx="1282239" cy="9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 is an app for that….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Mobile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785</TotalTime>
  <Words>856</Words>
  <Application>Microsoft Office PowerPoint</Application>
  <PresentationFormat>Custom</PresentationFormat>
  <Paragraphs>173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Application Technology </vt:lpstr>
      <vt:lpstr>PowerPoint Presentation</vt:lpstr>
      <vt:lpstr>Palm Pilot, PDAs, Blackberry</vt:lpstr>
      <vt:lpstr>“The Rise of Apps, iPad and Android”</vt:lpstr>
      <vt:lpstr>iPhone</vt:lpstr>
      <vt:lpstr>iPad</vt:lpstr>
      <vt:lpstr>Android</vt:lpstr>
      <vt:lpstr>   Apps</vt:lpstr>
      <vt:lpstr>There is an app for that….</vt:lpstr>
      <vt:lpstr>There’s An App for That ® </vt:lpstr>
      <vt:lpstr>The Circle of Friends</vt:lpstr>
      <vt:lpstr>In the Beginning . . . </vt:lpstr>
      <vt:lpstr>In the Middle . . . </vt:lpstr>
      <vt:lpstr>Meanwhile at the Ranch . . . </vt:lpstr>
      <vt:lpstr>The Outcome . . . </vt:lpstr>
      <vt:lpstr>Where Are We Today?</vt:lpstr>
      <vt:lpstr>What’s Trending? </vt:lpstr>
      <vt:lpstr>Phone Usage</vt:lpstr>
      <vt:lpstr>PowerPoint Presentation</vt:lpstr>
      <vt:lpstr>How Are Apps Powered? </vt:lpstr>
      <vt:lpstr>Parse</vt:lpstr>
      <vt:lpstr>Why Parse???</vt:lpstr>
      <vt:lpstr>Media and Marketing Trends</vt:lpstr>
      <vt:lpstr>Trends in 2014 and Beyond</vt:lpstr>
      <vt:lpstr>Reaching Customers Today and In the Future</vt:lpstr>
      <vt:lpstr>Goodbye #FOMO, Hello #FOMA</vt:lpstr>
      <vt:lpstr>Looking Forward</vt:lpstr>
      <vt:lpstr>TapCommerce</vt:lpstr>
      <vt:lpstr>Parse</vt:lpstr>
      <vt:lpstr>Building Revenue</vt:lpstr>
      <vt:lpstr>Engaging Customers Through Apps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Introduction-The Rise of Apps, iPad, and Android</dc:title>
  <dc:creator>Erica Fields</dc:creator>
  <cp:lastModifiedBy>Lyndsei Pilgrim</cp:lastModifiedBy>
  <cp:revision>59</cp:revision>
  <cp:lastPrinted>2014-07-06T17:48:03Z</cp:lastPrinted>
  <dcterms:created xsi:type="dcterms:W3CDTF">2014-07-06T17:35:25Z</dcterms:created>
  <dcterms:modified xsi:type="dcterms:W3CDTF">2014-07-07T21:30:57Z</dcterms:modified>
</cp:coreProperties>
</file>