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5" r:id="rId2"/>
    <p:sldId id="281" r:id="rId3"/>
    <p:sldId id="283" r:id="rId4"/>
    <p:sldId id="284" r:id="rId5"/>
    <p:sldId id="285" r:id="rId6"/>
    <p:sldId id="286" r:id="rId7"/>
    <p:sldId id="272" r:id="rId8"/>
    <p:sldId id="271" r:id="rId9"/>
    <p:sldId id="270" r:id="rId10"/>
    <p:sldId id="273" r:id="rId11"/>
    <p:sldId id="274" r:id="rId12"/>
    <p:sldId id="287" r:id="rId13"/>
    <p:sldId id="288" r:id="rId14"/>
    <p:sldId id="289" r:id="rId15"/>
    <p:sldId id="290" r:id="rId16"/>
    <p:sldId id="291" r:id="rId17"/>
    <p:sldId id="292" r:id="rId18"/>
    <p:sldId id="293" r:id="rId19"/>
    <p:sldId id="294" r:id="rId20"/>
    <p:sldId id="295" r:id="rId21"/>
    <p:sldId id="296" r:id="rId22"/>
    <p:sldId id="257" r:id="rId23"/>
    <p:sldId id="262" r:id="rId24"/>
    <p:sldId id="258" r:id="rId25"/>
    <p:sldId id="259" r:id="rId26"/>
    <p:sldId id="263" r:id="rId27"/>
    <p:sldId id="264" r:id="rId28"/>
    <p:sldId id="297" r:id="rId29"/>
    <p:sldId id="298" r:id="rId30"/>
    <p:sldId id="299" r:id="rId31"/>
    <p:sldId id="300"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1039" autoAdjust="0"/>
  </p:normalViewPr>
  <p:slideViewPr>
    <p:cSldViewPr>
      <p:cViewPr>
        <p:scale>
          <a:sx n="70" d="100"/>
          <a:sy n="70" d="100"/>
        </p:scale>
        <p:origin x="-139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116B9-A0EE-4324-89B1-141FCF5B8588}" type="datetimeFigureOut">
              <a:rPr lang="en-US" smtClean="0"/>
              <a:pPr/>
              <a:t>7/7/2014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2014D-2A41-4370-B591-3EFCADBBAC10}" type="slidenum">
              <a:rPr lang="en-US" smtClean="0"/>
              <a:pPr/>
              <a:t>‹#›</a:t>
            </a:fld>
            <a:endParaRPr lang="en-US"/>
          </a:p>
        </p:txBody>
      </p:sp>
    </p:spTree>
    <p:extLst>
      <p:ext uri="{BB962C8B-B14F-4D97-AF65-F5344CB8AC3E}">
        <p14:creationId xmlns:p14="http://schemas.microsoft.com/office/powerpoint/2010/main" xmlns="" val="279698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2014D-2A41-4370-B591-3EFCADBBAC1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2014D-2A41-4370-B591-3EFCADBBAC1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402014D-2A41-4370-B591-3EFCADBBAC10}"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2014D-2A41-4370-B591-3EFCADBBAC10}"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02014D-2A41-4370-B591-3EFCADBBAC10}"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553FD-E31B-40EF-B319-2155ECC825C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553FD-E31B-40EF-B319-2155ECC825C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553FD-E31B-40EF-B319-2155ECC825C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553FD-E31B-40EF-B319-2155ECC825C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553FD-E31B-40EF-B319-2155ECC825C4}"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553FD-E31B-40EF-B319-2155ECC825C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553FD-E31B-40EF-B319-2155ECC825C4}" type="datetimeFigureOut">
              <a:rPr lang="en-US" smtClean="0"/>
              <a:pPr/>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553FD-E31B-40EF-B319-2155ECC825C4}" type="datetimeFigureOut">
              <a:rPr lang="en-US" smtClean="0"/>
              <a:pPr/>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553FD-E31B-40EF-B319-2155ECC825C4}" type="datetimeFigureOut">
              <a:rPr lang="en-US" smtClean="0"/>
              <a:pPr/>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553FD-E31B-40EF-B319-2155ECC825C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553FD-E31B-40EF-B319-2155ECC825C4}"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9101F-9968-4A2D-875D-240D539B3B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553FD-E31B-40EF-B319-2155ECC825C4}" type="datetimeFigureOut">
              <a:rPr lang="en-US" smtClean="0"/>
              <a:pPr/>
              <a:t>7/7/2014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9101F-9968-4A2D-875D-240D539B3B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youtu.be/g-mW1qccn8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rna\Desktop\0af4f1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5202888"/>
            <a:ext cx="9144000" cy="1200329"/>
          </a:xfrm>
          <a:prstGeom prst="rect">
            <a:avLst/>
          </a:prstGeom>
        </p:spPr>
        <p:txBody>
          <a:bodyPr wrap="square">
            <a:spAutoFit/>
          </a:bodyPr>
          <a:lstStyle/>
          <a:p>
            <a:r>
              <a:rPr lang="en-US" dirty="0" smtClean="0">
                <a:cs typeface="Times New Roman" panose="02020603050405020304" pitchFamily="18" charset="0"/>
              </a:rPr>
              <a:t>Independent Case </a:t>
            </a:r>
            <a:r>
              <a:rPr lang="en-US" dirty="0">
                <a:cs typeface="Times New Roman" panose="02020603050405020304" pitchFamily="18" charset="0"/>
              </a:rPr>
              <a:t>study                                                                  Presenters,</a:t>
            </a:r>
          </a:p>
          <a:p>
            <a:r>
              <a:rPr lang="en-US" dirty="0">
                <a:cs typeface="Times New Roman" panose="02020603050405020304" pitchFamily="18" charset="0"/>
              </a:rPr>
              <a:t>BAA 607                                                               </a:t>
            </a:r>
            <a:r>
              <a:rPr lang="en-US" dirty="0" smtClean="0">
                <a:cs typeface="Times New Roman" panose="02020603050405020304" pitchFamily="18" charset="0"/>
              </a:rPr>
              <a:t>                         Zarna, Kate, Daniel, Jordan</a:t>
            </a:r>
            <a:r>
              <a:rPr lang="en-US" dirty="0">
                <a:cs typeface="Times New Roman" panose="02020603050405020304" pitchFamily="18" charset="0"/>
              </a:rPr>
              <a:t>.</a:t>
            </a:r>
          </a:p>
          <a:p>
            <a:r>
              <a:rPr lang="en-US" dirty="0">
                <a:cs typeface="Times New Roman" panose="02020603050405020304" pitchFamily="18" charset="0"/>
              </a:rPr>
              <a:t>Management Information  System</a:t>
            </a:r>
          </a:p>
          <a:p>
            <a:r>
              <a:rPr lang="en-US" dirty="0">
                <a:cs typeface="Times New Roman" panose="02020603050405020304" pitchFamily="18" charset="0"/>
              </a:rPr>
              <a:t>Stetson School of Business and Economics</a:t>
            </a:r>
          </a:p>
        </p:txBody>
      </p:sp>
      <p:sp>
        <p:nvSpPr>
          <p:cNvPr id="3" name="Rectangle 2"/>
          <p:cNvSpPr/>
          <p:nvPr/>
        </p:nvSpPr>
        <p:spPr>
          <a:xfrm>
            <a:off x="3026961" y="3244334"/>
            <a:ext cx="3090077" cy="369332"/>
          </a:xfrm>
          <a:prstGeom prst="rect">
            <a:avLst/>
          </a:prstGeom>
        </p:spPr>
        <p:txBody>
          <a:bodyPr wrap="none">
            <a:spAutoFit/>
          </a:bodyPr>
          <a:lstStyle/>
          <a:p>
            <a:r>
              <a:rPr lang="en-US" dirty="0"/>
              <a:t>http://youtu.be/g-mW1qccn8k</a:t>
            </a:r>
          </a:p>
        </p:txBody>
      </p:sp>
    </p:spTree>
    <p:extLst>
      <p:ext uri="{BB962C8B-B14F-4D97-AF65-F5344CB8AC3E}">
        <p14:creationId xmlns:p14="http://schemas.microsoft.com/office/powerpoint/2010/main" xmlns="" val="86033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to the Rescue! Right?</a:t>
            </a:r>
            <a:endParaRPr lang="en-US" dirty="0"/>
          </a:p>
        </p:txBody>
      </p:sp>
      <p:sp>
        <p:nvSpPr>
          <p:cNvPr id="3" name="Content Placeholder 2"/>
          <p:cNvSpPr>
            <a:spLocks noGrp="1"/>
          </p:cNvSpPr>
          <p:nvPr>
            <p:ph idx="1"/>
          </p:nvPr>
        </p:nvSpPr>
        <p:spPr/>
        <p:txBody>
          <a:bodyPr/>
          <a:lstStyle/>
          <a:p>
            <a:r>
              <a:rPr lang="en-US" dirty="0" smtClean="0"/>
              <a:t>2007</a:t>
            </a:r>
            <a:r>
              <a:rPr lang="en-US" dirty="0"/>
              <a:t>: </a:t>
            </a:r>
            <a:r>
              <a:rPr lang="en-US" dirty="0" smtClean="0">
                <a:hlinkClick r:id="rId2"/>
              </a:rPr>
              <a:t>"I'll take a backseat to no one"</a:t>
            </a:r>
            <a:r>
              <a:rPr lang="en-US" dirty="0" smtClean="0"/>
              <a:t> </a:t>
            </a:r>
            <a:endParaRPr lang="en-US" dirty="0"/>
          </a:p>
          <a:p>
            <a:r>
              <a:rPr lang="en-US" dirty="0" smtClean="0"/>
              <a:t>2014: Obama takes a backseat. But why?</a:t>
            </a:r>
          </a:p>
          <a:p>
            <a:endParaRPr lang="en-US" dirty="0"/>
          </a:p>
        </p:txBody>
      </p:sp>
      <p:pic>
        <p:nvPicPr>
          <p:cNvPr id="1028" name="Picture 4" descr="http://www.motherjones.com/files/Tom-Wheeler%27s-Path-To-The-FCC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2705099"/>
            <a:ext cx="6000750" cy="4152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21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otherjones.com/files/FCC-lobbying-illustrato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2400"/>
            <a:ext cx="8382000" cy="66656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6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ISP’s Perspective</a:t>
            </a:r>
            <a:endParaRPr lang="en-US" dirty="0"/>
          </a:p>
        </p:txBody>
      </p:sp>
      <p:sp>
        <p:nvSpPr>
          <p:cNvPr id="5" name="Content Placeholder 4"/>
          <p:cNvSpPr>
            <a:spLocks noGrp="1"/>
          </p:cNvSpPr>
          <p:nvPr>
            <p:ph idx="1"/>
          </p:nvPr>
        </p:nvSpPr>
        <p:spPr/>
        <p:txBody>
          <a:bodyPr>
            <a:normAutofit/>
          </a:bodyPr>
          <a:lstStyle/>
          <a:p>
            <a:r>
              <a:rPr lang="en-US" dirty="0" smtClean="0"/>
              <a:t>What is an ISP?</a:t>
            </a:r>
          </a:p>
          <a:p>
            <a:pPr lvl="1"/>
            <a:r>
              <a:rPr lang="en-US" dirty="0" smtClean="0"/>
              <a:t>ISP stands for Internet Service Provider</a:t>
            </a:r>
          </a:p>
          <a:p>
            <a:pPr lvl="1"/>
            <a:r>
              <a:rPr lang="en-US" dirty="0" smtClean="0"/>
              <a:t>A company </a:t>
            </a:r>
            <a:r>
              <a:rPr lang="en-US" dirty="0"/>
              <a:t>that provides you with access to the Internet, usually for a fee. </a:t>
            </a:r>
            <a:endParaRPr lang="en-US" dirty="0" smtClean="0"/>
          </a:p>
          <a:p>
            <a:pPr lvl="1"/>
            <a:r>
              <a:rPr lang="en-US" dirty="0" smtClean="0"/>
              <a:t>The </a:t>
            </a:r>
            <a:r>
              <a:rPr lang="en-US" dirty="0"/>
              <a:t>most common ways to connect to an ISP are by using a phone line (dial-up) or broadband connection (cable or DSL). </a:t>
            </a:r>
            <a:endParaRPr lang="en-US" dirty="0" smtClean="0"/>
          </a:p>
          <a:p>
            <a:pPr lvl="1"/>
            <a:endParaRPr lang="en-US" dirty="0"/>
          </a:p>
        </p:txBody>
      </p:sp>
      <p:pic>
        <p:nvPicPr>
          <p:cNvPr id="11266" name="Picture 2" descr="http://cdn5.triplepundit.com/wp-content/uploads/2012/09/att_rp_vt_r_4cp_grd_wht.jpg"/>
          <p:cNvPicPr>
            <a:picLocks noChangeAspect="1" noChangeArrowheads="1"/>
          </p:cNvPicPr>
          <p:nvPr/>
        </p:nvPicPr>
        <p:blipFill>
          <a:blip r:embed="rId2" cstate="print"/>
          <a:srcRect/>
          <a:stretch>
            <a:fillRect/>
          </a:stretch>
        </p:blipFill>
        <p:spPr bwMode="auto">
          <a:xfrm>
            <a:off x="0" y="5029200"/>
            <a:ext cx="2590800" cy="1726796"/>
          </a:xfrm>
          <a:prstGeom prst="rect">
            <a:avLst/>
          </a:prstGeom>
          <a:noFill/>
        </p:spPr>
      </p:pic>
      <p:pic>
        <p:nvPicPr>
          <p:cNvPr id="11268" name="Picture 4" descr="http://www.mostlivesports.com/images/temp_comcast.jpg"/>
          <p:cNvPicPr>
            <a:picLocks noChangeAspect="1" noChangeArrowheads="1"/>
          </p:cNvPicPr>
          <p:nvPr/>
        </p:nvPicPr>
        <p:blipFill>
          <a:blip r:embed="rId3" cstate="print"/>
          <a:srcRect/>
          <a:stretch>
            <a:fillRect/>
          </a:stretch>
        </p:blipFill>
        <p:spPr bwMode="auto">
          <a:xfrm>
            <a:off x="2895600" y="5257800"/>
            <a:ext cx="2743200" cy="1371600"/>
          </a:xfrm>
          <a:prstGeom prst="rect">
            <a:avLst/>
          </a:prstGeom>
          <a:noFill/>
        </p:spPr>
      </p:pic>
      <p:pic>
        <p:nvPicPr>
          <p:cNvPr id="11270" name="Picture 6" descr="http://technownews.com/wp-content/uploads/2013/12/verizon-fios-promotion-code.jpg"/>
          <p:cNvPicPr>
            <a:picLocks noChangeAspect="1" noChangeArrowheads="1"/>
          </p:cNvPicPr>
          <p:nvPr/>
        </p:nvPicPr>
        <p:blipFill>
          <a:blip r:embed="rId4" cstate="print"/>
          <a:srcRect/>
          <a:stretch>
            <a:fillRect/>
          </a:stretch>
        </p:blipFill>
        <p:spPr bwMode="auto">
          <a:xfrm>
            <a:off x="5867400" y="4953000"/>
            <a:ext cx="3124200" cy="1695995"/>
          </a:xfrm>
          <a:prstGeom prst="rect">
            <a:avLst/>
          </a:prstGeom>
          <a:noFill/>
        </p:spPr>
      </p:pic>
    </p:spTree>
    <p:extLst>
      <p:ext uri="{BB962C8B-B14F-4D97-AF65-F5344CB8AC3E}">
        <p14:creationId xmlns:p14="http://schemas.microsoft.com/office/powerpoint/2010/main" xmlns="" val="280465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a:t>
            </a:r>
            <a:endParaRPr lang="en-US" dirty="0"/>
          </a:p>
        </p:txBody>
      </p:sp>
      <p:sp>
        <p:nvSpPr>
          <p:cNvPr id="3" name="Content Placeholder 2"/>
          <p:cNvSpPr>
            <a:spLocks noGrp="1"/>
          </p:cNvSpPr>
          <p:nvPr>
            <p:ph idx="1"/>
          </p:nvPr>
        </p:nvSpPr>
        <p:spPr/>
        <p:txBody>
          <a:bodyPr/>
          <a:lstStyle/>
          <a:p>
            <a:r>
              <a:rPr lang="en-US" dirty="0"/>
              <a:t>The "Open Internet" is the Internet as we know it. </a:t>
            </a:r>
            <a:endParaRPr lang="en-US" dirty="0" smtClean="0"/>
          </a:p>
          <a:p>
            <a:pPr lvl="1"/>
            <a:r>
              <a:rPr lang="en-US" dirty="0" smtClean="0"/>
              <a:t>It's </a:t>
            </a:r>
            <a:r>
              <a:rPr lang="en-US" dirty="0"/>
              <a:t>open because it uses free, publicly available standards that anyone can access and build to, and it treats all traffic that flows across the network in roughly the same way. </a:t>
            </a:r>
            <a:endParaRPr lang="en-US" dirty="0" smtClean="0"/>
          </a:p>
          <a:p>
            <a:pPr lvl="1"/>
            <a:r>
              <a:rPr lang="en-US" dirty="0" smtClean="0"/>
              <a:t>Promotes competition</a:t>
            </a:r>
          </a:p>
          <a:p>
            <a:pPr lvl="1"/>
            <a:r>
              <a:rPr lang="en-US" dirty="0" smtClean="0"/>
              <a:t>Enables investment and innovation</a:t>
            </a:r>
            <a:endParaRPr lang="en-US" dirty="0"/>
          </a:p>
        </p:txBody>
      </p:sp>
    </p:spTree>
    <p:extLst>
      <p:ext uri="{BB962C8B-B14F-4D97-AF65-F5344CB8AC3E}">
        <p14:creationId xmlns:p14="http://schemas.microsoft.com/office/powerpoint/2010/main" xmlns="" val="61341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ISP’s Perspective</a:t>
            </a:r>
            <a:endParaRPr lang="en-US" dirty="0"/>
          </a:p>
        </p:txBody>
      </p:sp>
      <p:sp>
        <p:nvSpPr>
          <p:cNvPr id="3" name="Content Placeholder 2"/>
          <p:cNvSpPr>
            <a:spLocks noGrp="1"/>
          </p:cNvSpPr>
          <p:nvPr>
            <p:ph idx="1"/>
          </p:nvPr>
        </p:nvSpPr>
        <p:spPr/>
        <p:txBody>
          <a:bodyPr/>
          <a:lstStyle/>
          <a:p>
            <a:r>
              <a:rPr lang="en-US" dirty="0" smtClean="0"/>
              <a:t>With Net Neutrality or Open Internet, ISP’s are required to:</a:t>
            </a:r>
          </a:p>
          <a:p>
            <a:pPr lvl="1"/>
            <a:r>
              <a:rPr lang="en-US" dirty="0" smtClean="0"/>
              <a:t>Disclose network management practices</a:t>
            </a:r>
          </a:p>
          <a:p>
            <a:pPr lvl="1"/>
            <a:r>
              <a:rPr lang="en-US" dirty="0" smtClean="0"/>
              <a:t>Disclose terms and conditions to consumers</a:t>
            </a:r>
          </a:p>
          <a:p>
            <a:pPr lvl="0"/>
            <a:r>
              <a:rPr lang="en-US" dirty="0" smtClean="0">
                <a:solidFill>
                  <a:prstClr val="black"/>
                </a:solidFill>
              </a:rPr>
              <a:t>This is a problem for ISP’s. It requires more labor and time for ISP’s.</a:t>
            </a:r>
          </a:p>
          <a:p>
            <a:pPr lvl="1"/>
            <a:endParaRPr lang="en-US" dirty="0" smtClean="0"/>
          </a:p>
        </p:txBody>
      </p:sp>
    </p:spTree>
    <p:extLst>
      <p:ext uri="{BB962C8B-B14F-4D97-AF65-F5344CB8AC3E}">
        <p14:creationId xmlns:p14="http://schemas.microsoft.com/office/powerpoint/2010/main" xmlns="" val="328774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ISP’s Goal</a:t>
            </a:r>
            <a:endParaRPr lang="en-US" dirty="0"/>
          </a:p>
        </p:txBody>
      </p:sp>
      <p:sp>
        <p:nvSpPr>
          <p:cNvPr id="3" name="Content Placeholder 2"/>
          <p:cNvSpPr>
            <a:spLocks noGrp="1"/>
          </p:cNvSpPr>
          <p:nvPr>
            <p:ph idx="1"/>
          </p:nvPr>
        </p:nvSpPr>
        <p:spPr/>
        <p:txBody>
          <a:bodyPr/>
          <a:lstStyle/>
          <a:p>
            <a:r>
              <a:rPr lang="en-US" dirty="0" smtClean="0"/>
              <a:t>ISP’s want to be able to create Fast Lanes</a:t>
            </a:r>
          </a:p>
          <a:p>
            <a:r>
              <a:rPr lang="en-US" dirty="0" smtClean="0"/>
              <a:t>Fast Lanes are paid prioritization agreements between an ISP and a web content provider</a:t>
            </a:r>
          </a:p>
          <a:p>
            <a:r>
              <a:rPr lang="en-US" dirty="0" smtClean="0"/>
              <a:t>Fast Lanes are good for ISP’s because they allow for ISP’s to charge content providers more money for more intensive data moving sites, such as </a:t>
            </a:r>
            <a:r>
              <a:rPr lang="en-US" dirty="0" err="1" smtClean="0"/>
              <a:t>NetFlix</a:t>
            </a:r>
            <a:endParaRPr lang="en-US" dirty="0"/>
          </a:p>
        </p:txBody>
      </p:sp>
    </p:spTree>
    <p:extLst>
      <p:ext uri="{BB962C8B-B14F-4D97-AF65-F5344CB8AC3E}">
        <p14:creationId xmlns:p14="http://schemas.microsoft.com/office/powerpoint/2010/main" xmlns="" val="399431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to ISP’s</a:t>
            </a:r>
            <a:endParaRPr lang="en-US" dirty="0"/>
          </a:p>
        </p:txBody>
      </p:sp>
      <p:sp>
        <p:nvSpPr>
          <p:cNvPr id="3" name="Content Placeholder 2"/>
          <p:cNvSpPr>
            <a:spLocks noGrp="1"/>
          </p:cNvSpPr>
          <p:nvPr>
            <p:ph idx="1"/>
          </p:nvPr>
        </p:nvSpPr>
        <p:spPr/>
        <p:txBody>
          <a:bodyPr/>
          <a:lstStyle/>
          <a:p>
            <a:r>
              <a:rPr lang="en-US" dirty="0" smtClean="0"/>
              <a:t>Title II reclassification</a:t>
            </a:r>
          </a:p>
          <a:p>
            <a:pPr lvl="1"/>
            <a:r>
              <a:rPr lang="en-US" dirty="0" smtClean="0"/>
              <a:t>The FCC is looking into reclassifying ISP’s as utilities, which would put much more regulation on ISPS. </a:t>
            </a:r>
          </a:p>
          <a:p>
            <a:pPr lvl="1"/>
            <a:r>
              <a:rPr lang="en-US" dirty="0" smtClean="0"/>
              <a:t>This would cause ISP’s to charge more for service due to increased labor numbers as well as allowing the FCC to further restrict fast lanes</a:t>
            </a:r>
            <a:endParaRPr lang="en-US" dirty="0"/>
          </a:p>
        </p:txBody>
      </p:sp>
    </p:spTree>
    <p:extLst>
      <p:ext uri="{BB962C8B-B14F-4D97-AF65-F5344CB8AC3E}">
        <p14:creationId xmlns:p14="http://schemas.microsoft.com/office/powerpoint/2010/main" xmlns="" val="346401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to ISP’s</a:t>
            </a:r>
            <a:endParaRPr lang="en-US" dirty="0"/>
          </a:p>
        </p:txBody>
      </p:sp>
      <p:sp>
        <p:nvSpPr>
          <p:cNvPr id="3" name="Content Placeholder 2"/>
          <p:cNvSpPr>
            <a:spLocks noGrp="1"/>
          </p:cNvSpPr>
          <p:nvPr>
            <p:ph idx="1"/>
          </p:nvPr>
        </p:nvSpPr>
        <p:spPr/>
        <p:txBody>
          <a:bodyPr/>
          <a:lstStyle/>
          <a:p>
            <a:r>
              <a:rPr lang="en-US" dirty="0" smtClean="0"/>
              <a:t>Online Competition and Consumer Choice Act</a:t>
            </a:r>
          </a:p>
          <a:p>
            <a:pPr lvl="1"/>
            <a:r>
              <a:rPr lang="en-US" dirty="0" smtClean="0"/>
              <a:t>Democrats have proposed a bill that require FCC to use whatever authority it sees fit to ban paid prioritization agreements</a:t>
            </a:r>
          </a:p>
          <a:p>
            <a:pPr lvl="1"/>
            <a:r>
              <a:rPr lang="en-US" dirty="0" smtClean="0"/>
              <a:t>They believe that this legislation will allow internet to be more conducive for free thought and creativity. </a:t>
            </a:r>
          </a:p>
          <a:p>
            <a:pPr lvl="1"/>
            <a:r>
              <a:rPr lang="en-US" dirty="0" smtClean="0"/>
              <a:t>This bill is most likely not going to get through the Senate, but ISP’s need to keep an eye on this </a:t>
            </a:r>
          </a:p>
          <a:p>
            <a:pPr lvl="1"/>
            <a:endParaRPr lang="en-US" dirty="0"/>
          </a:p>
        </p:txBody>
      </p:sp>
    </p:spTree>
    <p:extLst>
      <p:ext uri="{BB962C8B-B14F-4D97-AF65-F5344CB8AC3E}">
        <p14:creationId xmlns:p14="http://schemas.microsoft.com/office/powerpoint/2010/main" xmlns="" val="354230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ISP’s Rights</a:t>
            </a:r>
            <a:endParaRPr lang="en-US" dirty="0"/>
          </a:p>
        </p:txBody>
      </p:sp>
      <p:sp>
        <p:nvSpPr>
          <p:cNvPr id="3" name="Content Placeholder 2"/>
          <p:cNvSpPr>
            <a:spLocks noGrp="1"/>
          </p:cNvSpPr>
          <p:nvPr>
            <p:ph idx="1"/>
          </p:nvPr>
        </p:nvSpPr>
        <p:spPr/>
        <p:txBody>
          <a:bodyPr/>
          <a:lstStyle/>
          <a:p>
            <a:r>
              <a:rPr lang="en-US" dirty="0" smtClean="0"/>
              <a:t>Classified as Information service, not telecommunications service, ISP’s cannot be regulated in the same way by FCC</a:t>
            </a:r>
          </a:p>
          <a:p>
            <a:pPr lvl="1"/>
            <a:r>
              <a:rPr lang="en-US" dirty="0" smtClean="0"/>
              <a:t>They are exempt from being required to follow common carrier rules</a:t>
            </a:r>
          </a:p>
          <a:p>
            <a:pPr lvl="2"/>
            <a:r>
              <a:rPr lang="en-US" dirty="0" smtClean="0"/>
              <a:t>Common carriers cannot discriminate based on content</a:t>
            </a:r>
          </a:p>
          <a:p>
            <a:pPr lvl="2"/>
            <a:endParaRPr lang="en-US" dirty="0"/>
          </a:p>
          <a:p>
            <a:pPr lvl="2"/>
            <a:endParaRPr lang="en-US" dirty="0"/>
          </a:p>
        </p:txBody>
      </p:sp>
    </p:spTree>
    <p:extLst>
      <p:ext uri="{BB962C8B-B14F-4D97-AF65-F5344CB8AC3E}">
        <p14:creationId xmlns:p14="http://schemas.microsoft.com/office/powerpoint/2010/main" xmlns="" val="232247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ISP’s Rights</a:t>
            </a:r>
            <a:endParaRPr lang="en-US" dirty="0"/>
          </a:p>
        </p:txBody>
      </p:sp>
      <p:pic>
        <p:nvPicPr>
          <p:cNvPr id="14338" name="Picture 2" descr="Snkcapex"/>
          <p:cNvPicPr>
            <a:picLocks noChangeAspect="1" noChangeArrowheads="1"/>
          </p:cNvPicPr>
          <p:nvPr/>
        </p:nvPicPr>
        <p:blipFill>
          <a:blip r:embed="rId2" cstate="print"/>
          <a:srcRect/>
          <a:stretch>
            <a:fillRect/>
          </a:stretch>
        </p:blipFill>
        <p:spPr bwMode="auto">
          <a:xfrm>
            <a:off x="381000" y="533400"/>
            <a:ext cx="8299596" cy="6324600"/>
          </a:xfrm>
          <a:prstGeom prst="rect">
            <a:avLst/>
          </a:prstGeom>
          <a:noFill/>
        </p:spPr>
      </p:pic>
    </p:spTree>
    <p:extLst>
      <p:ext uri="{BB962C8B-B14F-4D97-AF65-F5344CB8AC3E}">
        <p14:creationId xmlns:p14="http://schemas.microsoft.com/office/powerpoint/2010/main" xmlns="" val="342834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Introduction</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Net Neutrality</a:t>
            </a:r>
            <a:r>
              <a:rPr lang="en-US" dirty="0" smtClean="0"/>
              <a:t>?</a:t>
            </a:r>
            <a:endParaRPr lang="en-US" dirty="0"/>
          </a:p>
        </p:txBody>
      </p:sp>
      <p:sp>
        <p:nvSpPr>
          <p:cNvPr id="3" name="Content Placeholder 2"/>
          <p:cNvSpPr>
            <a:spLocks noGrp="1"/>
          </p:cNvSpPr>
          <p:nvPr>
            <p:ph idx="1"/>
          </p:nvPr>
        </p:nvSpPr>
        <p:spPr>
          <a:xfrm>
            <a:off x="1295400" y="1600200"/>
            <a:ext cx="7010400" cy="3962400"/>
          </a:xfrm>
        </p:spPr>
        <p:txBody>
          <a:bodyPr>
            <a:normAutofit/>
          </a:bodyPr>
          <a:lstStyle/>
          <a:p>
            <a:pPr lvl="0"/>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Net Neutrality means an Internet that enables and protects free speech. It means that Internet service providers should provide us with open networks — and should not block or discriminate against any applications or content that ride over those networks. Just as your phone company cannot decide who you could call and what you say on that call, your ISP should not be concerned with what content you view or post online</a:t>
            </a:r>
            <a:r>
              <a:rPr 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lvl="0"/>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No change in speed, price, or service quality based on the type of content being accessed.</a:t>
            </a:r>
          </a:p>
          <a:p>
            <a:pPr lvl="0"/>
            <a:endParaRPr lang="en-US"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The belief that Internet service providers should treat all data that flows over their wires equally.</a:t>
            </a:r>
          </a:p>
          <a:p>
            <a:pPr lvl="0"/>
            <a:endParaRPr lang="en-US" sz="1600" dirty="0" smtClean="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407407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ISP’s Rights</a:t>
            </a:r>
            <a:endParaRPr lang="en-US" dirty="0"/>
          </a:p>
        </p:txBody>
      </p:sp>
      <p:pic>
        <p:nvPicPr>
          <p:cNvPr id="21506" name="Picture 2" descr="Infastructure"/>
          <p:cNvPicPr>
            <a:picLocks noChangeAspect="1" noChangeArrowheads="1"/>
          </p:cNvPicPr>
          <p:nvPr/>
        </p:nvPicPr>
        <p:blipFill>
          <a:blip r:embed="rId2" cstate="print"/>
          <a:srcRect/>
          <a:stretch>
            <a:fillRect/>
          </a:stretch>
        </p:blipFill>
        <p:spPr bwMode="auto">
          <a:xfrm>
            <a:off x="838200" y="1219200"/>
            <a:ext cx="7010400" cy="5464677"/>
          </a:xfrm>
          <a:prstGeom prst="rect">
            <a:avLst/>
          </a:prstGeom>
          <a:noFill/>
        </p:spPr>
      </p:pic>
    </p:spTree>
    <p:extLst>
      <p:ext uri="{BB962C8B-B14F-4D97-AF65-F5344CB8AC3E}">
        <p14:creationId xmlns:p14="http://schemas.microsoft.com/office/powerpoint/2010/main" xmlns="" val="3043277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ISP’s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Internet Service Providers believe that the $213.4B that they have invested in internet infrastructure gives them the right to choose how they distribute it. </a:t>
            </a:r>
          </a:p>
          <a:p>
            <a:r>
              <a:rPr lang="en-US" dirty="0" smtClean="0"/>
              <a:t>They have even threatened to decrease speed/number of upgrades if FCC reclassify ISP’s as utilities</a:t>
            </a:r>
          </a:p>
          <a:p>
            <a:r>
              <a:rPr lang="en-US" dirty="0" smtClean="0"/>
              <a:t>Capitalist country- makes it hard to disagree with ISP’s</a:t>
            </a:r>
            <a:endParaRPr lang="en-US" dirty="0"/>
          </a:p>
        </p:txBody>
      </p:sp>
    </p:spTree>
    <p:extLst>
      <p:ext uri="{BB962C8B-B14F-4D97-AF65-F5344CB8AC3E}">
        <p14:creationId xmlns:p14="http://schemas.microsoft.com/office/powerpoint/2010/main" xmlns="" val="243073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Content Providers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Choose between the fast and slow lanes of service</a:t>
            </a:r>
          </a:p>
          <a:p>
            <a:pPr lvl="1"/>
            <a:r>
              <a:rPr lang="en-US" dirty="0" smtClean="0"/>
              <a:t>Small businesses disproportionately effected</a:t>
            </a:r>
          </a:p>
          <a:p>
            <a:pPr lvl="1"/>
            <a:r>
              <a:rPr lang="en-US" dirty="0" smtClean="0"/>
              <a:t>Creates barrier to entry</a:t>
            </a:r>
          </a:p>
          <a:p>
            <a:pPr lvl="1"/>
            <a:r>
              <a:rPr lang="en-US" dirty="0" smtClean="0"/>
              <a:t>Growth and innovation stifled</a:t>
            </a:r>
          </a:p>
          <a:p>
            <a:r>
              <a:rPr lang="en-US" dirty="0" smtClean="0"/>
              <a:t>Pay extra fees to ensure content reaches consumers</a:t>
            </a:r>
          </a:p>
          <a:p>
            <a:pPr lvl="1"/>
            <a:r>
              <a:rPr lang="en-US" dirty="0" smtClean="0"/>
              <a:t>Netflix has paid a premium to be available via Comcast at faster speeds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vs. Comcast</a:t>
            </a:r>
            <a:endParaRPr lang="en-US" dirty="0"/>
          </a:p>
        </p:txBody>
      </p:sp>
      <p:pic>
        <p:nvPicPr>
          <p:cNvPr id="8194" name="Picture 2" descr="http://knowmore.washingtonpost.com/wp-content/uploads/2014/04/isp-speed.png"/>
          <p:cNvPicPr>
            <a:picLocks noChangeAspect="1" noChangeArrowheads="1"/>
          </p:cNvPicPr>
          <p:nvPr/>
        </p:nvPicPr>
        <p:blipFill>
          <a:blip r:embed="rId3" cstate="print"/>
          <a:srcRect/>
          <a:stretch>
            <a:fillRect/>
          </a:stretch>
        </p:blipFill>
        <p:spPr bwMode="auto">
          <a:xfrm>
            <a:off x="155326" y="1219200"/>
            <a:ext cx="8988674" cy="5181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Content Providers</a:t>
            </a:r>
            <a:endParaRPr lang="en-US" dirty="0"/>
          </a:p>
        </p:txBody>
      </p:sp>
      <p:sp>
        <p:nvSpPr>
          <p:cNvPr id="3" name="Content Placeholder 2"/>
          <p:cNvSpPr>
            <a:spLocks noGrp="1"/>
          </p:cNvSpPr>
          <p:nvPr>
            <p:ph idx="1"/>
          </p:nvPr>
        </p:nvSpPr>
        <p:spPr/>
        <p:txBody>
          <a:bodyPr>
            <a:normAutofit lnSpcReduction="10000"/>
          </a:bodyPr>
          <a:lstStyle/>
          <a:p>
            <a:r>
              <a:rPr lang="en-US" dirty="0" smtClean="0"/>
              <a:t>Inconsistent website/</a:t>
            </a:r>
            <a:r>
              <a:rPr lang="en-US" dirty="0" err="1" smtClean="0"/>
              <a:t>webservice</a:t>
            </a:r>
            <a:r>
              <a:rPr lang="en-US" dirty="0" smtClean="0"/>
              <a:t> performance</a:t>
            </a:r>
          </a:p>
          <a:p>
            <a:pPr lvl="1"/>
            <a:r>
              <a:rPr lang="en-US" dirty="0" smtClean="0"/>
              <a:t>ISP’s can block or interfere with any content they choose to</a:t>
            </a:r>
          </a:p>
          <a:p>
            <a:pPr lvl="2"/>
            <a:r>
              <a:rPr lang="en-US" dirty="0" smtClean="0"/>
              <a:t>Political articles/ads</a:t>
            </a:r>
          </a:p>
          <a:p>
            <a:pPr lvl="2"/>
            <a:r>
              <a:rPr lang="en-US" dirty="0" smtClean="0"/>
              <a:t>Competitors products/services</a:t>
            </a:r>
          </a:p>
          <a:p>
            <a:pPr lvl="2"/>
            <a:r>
              <a:rPr lang="en-US" dirty="0" smtClean="0"/>
              <a:t>“Calls to action”: Tweets, </a:t>
            </a:r>
            <a:r>
              <a:rPr lang="en-US" dirty="0" err="1" smtClean="0"/>
              <a:t>Facebook</a:t>
            </a:r>
            <a:r>
              <a:rPr lang="en-US" dirty="0" smtClean="0"/>
              <a:t> posts, etc.</a:t>
            </a:r>
          </a:p>
          <a:p>
            <a:pPr lvl="1"/>
            <a:endParaRPr lang="en-US" dirty="0" smtClean="0"/>
          </a:p>
          <a:p>
            <a:pPr lvl="1"/>
            <a:r>
              <a:rPr lang="en-US" dirty="0" smtClean="0"/>
              <a:t>Will lead to exclusive deals </a:t>
            </a:r>
          </a:p>
          <a:p>
            <a:pPr lvl="2"/>
            <a:r>
              <a:rPr lang="en-US" dirty="0" smtClean="0"/>
              <a:t>Content providers may seek exclusive deals with ISP’s to ensure consistent content delivery</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Exclusive Deals</a:t>
            </a:r>
            <a:endParaRPr lang="en-US" dirty="0"/>
          </a:p>
        </p:txBody>
      </p:sp>
      <p:sp>
        <p:nvSpPr>
          <p:cNvPr id="3" name="Content Placeholder 2"/>
          <p:cNvSpPr>
            <a:spLocks noGrp="1"/>
          </p:cNvSpPr>
          <p:nvPr>
            <p:ph idx="1"/>
          </p:nvPr>
        </p:nvSpPr>
        <p:spPr/>
        <p:txBody>
          <a:bodyPr/>
          <a:lstStyle/>
          <a:p>
            <a:r>
              <a:rPr lang="en-US" dirty="0" smtClean="0"/>
              <a:t>Verizon forcing you to use MapQuest</a:t>
            </a:r>
          </a:p>
          <a:p>
            <a:r>
              <a:rPr lang="en-US" dirty="0" smtClean="0"/>
              <a:t>Bing as Comcast’s “preferred” search engine</a:t>
            </a:r>
          </a:p>
          <a:p>
            <a:r>
              <a:rPr lang="en-US" dirty="0" smtClean="0"/>
              <a:t>AT&amp;T as only source for Google and YouTube but no Facebook </a:t>
            </a:r>
            <a:r>
              <a:rPr lang="en-US" dirty="0" smtClean="0">
                <a:sym typeface="Wingdings" panose="05000000000000000000" pitchFamily="2" charset="2"/>
              </a:rPr>
              <a:t></a:t>
            </a:r>
          </a:p>
          <a:p>
            <a:endParaRPr lang="en-US" dirty="0"/>
          </a:p>
        </p:txBody>
      </p:sp>
      <p:pic>
        <p:nvPicPr>
          <p:cNvPr id="1026" name="Picture 2" descr="http://www.darkgovernment.com/news/wp-content/uploads/2014/04/netflix-comcast-partnership.jpg"/>
          <p:cNvPicPr>
            <a:picLocks noChangeAspect="1" noChangeArrowheads="1"/>
          </p:cNvPicPr>
          <p:nvPr/>
        </p:nvPicPr>
        <p:blipFill>
          <a:blip r:embed="rId3" cstate="print"/>
          <a:srcRect/>
          <a:stretch>
            <a:fillRect/>
          </a:stretch>
        </p:blipFill>
        <p:spPr bwMode="auto">
          <a:xfrm>
            <a:off x="1968690" y="3810000"/>
            <a:ext cx="5314950" cy="28289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Competition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Internet will become an unlevel playing field</a:t>
            </a:r>
          </a:p>
          <a:p>
            <a:r>
              <a:rPr lang="en-US" dirty="0" smtClean="0"/>
              <a:t>Lack of competition</a:t>
            </a:r>
          </a:p>
          <a:p>
            <a:pPr lvl="1"/>
            <a:r>
              <a:rPr lang="en-US" dirty="0" smtClean="0"/>
              <a:t>Content providers have little choice but to pay higher fees for consistent service</a:t>
            </a:r>
          </a:p>
          <a:p>
            <a:r>
              <a:rPr lang="en-US" dirty="0" smtClean="0"/>
              <a:t>Large firms will pay for better access</a:t>
            </a:r>
          </a:p>
          <a:p>
            <a:r>
              <a:rPr lang="en-US" dirty="0" smtClean="0"/>
              <a:t>Smaller firms will be unable to compete due to pricing pressures or content blocking</a:t>
            </a:r>
          </a:p>
          <a:p>
            <a:pPr lvl="1"/>
            <a:r>
              <a:rPr lang="en-US" dirty="0" smtClean="0"/>
              <a:t>The “next big thing” may never make it to consumers</a:t>
            </a:r>
          </a:p>
          <a:p>
            <a:r>
              <a:rPr lang="en-US" dirty="0" smtClean="0"/>
              <a:t>Consumers left with less choice</a:t>
            </a:r>
          </a:p>
          <a:p>
            <a:pPr lvl="1"/>
            <a:r>
              <a:rPr lang="en-US" dirty="0" smtClean="0"/>
              <a:t>Fees passed onto the consumer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Competition</a:t>
            </a:r>
            <a:endParaRPr lang="en-US" dirty="0"/>
          </a:p>
        </p:txBody>
      </p:sp>
      <p:pic>
        <p:nvPicPr>
          <p:cNvPr id="11266" name="Picture 2" descr="https://7e8c.https.cdn.softlayer.net/807E8C/origin.theweek.com/img/dir_0119/59833_cartoon_main.jpg?206"/>
          <p:cNvPicPr>
            <a:picLocks noChangeAspect="1" noChangeArrowheads="1"/>
          </p:cNvPicPr>
          <p:nvPr/>
        </p:nvPicPr>
        <p:blipFill>
          <a:blip r:embed="rId2" cstate="print"/>
          <a:srcRect/>
          <a:stretch>
            <a:fillRect/>
          </a:stretch>
        </p:blipFill>
        <p:spPr bwMode="auto">
          <a:xfrm>
            <a:off x="762000" y="1066799"/>
            <a:ext cx="7620000" cy="573024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Affects You</a:t>
            </a:r>
            <a:endParaRPr lang="en-US" dirty="0"/>
          </a:p>
        </p:txBody>
      </p:sp>
      <p:sp>
        <p:nvSpPr>
          <p:cNvPr id="3" name="Content Placeholder 2"/>
          <p:cNvSpPr>
            <a:spLocks noGrp="1"/>
          </p:cNvSpPr>
          <p:nvPr>
            <p:ph sz="quarter" idx="1"/>
          </p:nvPr>
        </p:nvSpPr>
        <p:spPr>
          <a:xfrm>
            <a:off x="457200" y="1295400"/>
            <a:ext cx="8229600" cy="5029200"/>
          </a:xfrm>
        </p:spPr>
        <p:txBody>
          <a:bodyPr>
            <a:normAutofit/>
          </a:bodyPr>
          <a:lstStyle/>
          <a:p>
            <a:pPr marL="514350" indent="-514350"/>
            <a:r>
              <a:rPr lang="en-US" dirty="0" smtClean="0"/>
              <a:t>Degraded service</a:t>
            </a:r>
          </a:p>
          <a:p>
            <a:pPr marL="914400" lvl="1" indent="-514350">
              <a:buFont typeface="+mj-lt"/>
              <a:buAutoNum type="arabicPeriod"/>
            </a:pPr>
            <a:r>
              <a:rPr lang="en-US" dirty="0" smtClean="0"/>
              <a:t>Services that consumers use w/o paying a special fee to ISPs will not work as well</a:t>
            </a:r>
          </a:p>
          <a:p>
            <a:pPr marL="914400" lvl="1" indent="-514350">
              <a:buFont typeface="+mj-lt"/>
              <a:buAutoNum type="arabicPeriod"/>
            </a:pPr>
            <a:r>
              <a:rPr lang="en-US" dirty="0" smtClean="0"/>
              <a:t>Excluded from the “fast lane”</a:t>
            </a:r>
          </a:p>
          <a:p>
            <a:pPr marL="914400" lvl="1" indent="-514350">
              <a:buFont typeface="+mj-lt"/>
              <a:buAutoNum type="arabicPeriod"/>
            </a:pPr>
            <a:r>
              <a:rPr lang="en-US" dirty="0" smtClean="0"/>
              <a:t>Consumers will lose control of the internet/ISP will control the content consumer will see</a:t>
            </a:r>
          </a:p>
          <a:p>
            <a:pPr marL="914400" lvl="1" indent="-514350">
              <a:buFont typeface="+mj-lt"/>
              <a:buAutoNum type="arabicPeriod"/>
            </a:pPr>
            <a:endParaRPr lang="en-US" dirty="0" smtClean="0"/>
          </a:p>
          <a:p>
            <a:pPr>
              <a:buNone/>
            </a:pPr>
            <a:endParaRPr lang="en-US" dirty="0"/>
          </a:p>
        </p:txBody>
      </p:sp>
      <p:pic>
        <p:nvPicPr>
          <p:cNvPr id="4" name="Picture 3" descr="14137_large_net_neutrality.png"/>
          <p:cNvPicPr>
            <a:picLocks noChangeAspect="1"/>
          </p:cNvPicPr>
          <p:nvPr/>
        </p:nvPicPr>
        <p:blipFill>
          <a:blip r:embed="rId2" cstate="print"/>
          <a:stretch>
            <a:fillRect/>
          </a:stretch>
        </p:blipFill>
        <p:spPr>
          <a:xfrm>
            <a:off x="3200400" y="4343400"/>
            <a:ext cx="2704999" cy="2278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03423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Affects You</a:t>
            </a:r>
            <a:endParaRPr lang="en-US" dirty="0"/>
          </a:p>
        </p:txBody>
      </p:sp>
      <p:sp>
        <p:nvSpPr>
          <p:cNvPr id="3" name="Content Placeholder 2"/>
          <p:cNvSpPr>
            <a:spLocks noGrp="1"/>
          </p:cNvSpPr>
          <p:nvPr>
            <p:ph sz="quarter" idx="1"/>
          </p:nvPr>
        </p:nvSpPr>
        <p:spPr/>
        <p:txBody>
          <a:bodyPr>
            <a:normAutofit/>
          </a:bodyPr>
          <a:lstStyle/>
          <a:p>
            <a:pPr marL="514350" indent="-514350"/>
            <a:r>
              <a:rPr lang="en-US" dirty="0" smtClean="0"/>
              <a:t>Higher costs</a:t>
            </a:r>
          </a:p>
          <a:p>
            <a:pPr marL="914400" lvl="1" indent="-514350">
              <a:buFont typeface="+mj-lt"/>
              <a:buAutoNum type="arabicPeriod"/>
            </a:pPr>
            <a:r>
              <a:rPr lang="en-US" dirty="0" smtClean="0"/>
              <a:t>Fees will be more expensive</a:t>
            </a:r>
          </a:p>
          <a:p>
            <a:pPr marL="1188720" lvl="2" indent="-514350">
              <a:buFont typeface="+mj-lt"/>
              <a:buAutoNum type="arabicPeriod"/>
            </a:pPr>
            <a:r>
              <a:rPr lang="en-US" dirty="0" smtClean="0"/>
              <a:t>NYU study: NN could cost Americans 500,000 jobs and $62 billion over the next 5 years</a:t>
            </a:r>
          </a:p>
          <a:p>
            <a:pPr marL="914400" lvl="1" indent="-514350">
              <a:buFont typeface="+mj-lt"/>
              <a:buAutoNum type="arabicPeriod"/>
            </a:pPr>
            <a:r>
              <a:rPr lang="en-US" dirty="0" smtClean="0"/>
              <a:t>Pass the fee on to users</a:t>
            </a:r>
          </a:p>
          <a:p>
            <a:pPr marL="1188720" lvl="2" indent="-514350">
              <a:buFont typeface="+mj-lt"/>
              <a:buAutoNum type="arabicPeriod"/>
            </a:pPr>
            <a:r>
              <a:rPr lang="en-US" dirty="0" smtClean="0"/>
              <a:t>The international market research firm Frost &amp; Sullivan found net neutrality regulations would likely pass on to the consumer up to $55 per month in additional costs</a:t>
            </a:r>
          </a:p>
          <a:p>
            <a:pPr marL="914400" lvl="1" indent="-514350">
              <a:buFont typeface="+mj-lt"/>
              <a:buAutoNum type="arabicPeriod"/>
            </a:pPr>
            <a:r>
              <a:rPr lang="en-US" dirty="0" smtClean="0"/>
              <a:t>Puts consumers in the middle of disputes between large companies over service fees</a:t>
            </a:r>
          </a:p>
        </p:txBody>
      </p:sp>
    </p:spTree>
    <p:extLst>
      <p:ext uri="{BB962C8B-B14F-4D97-AF65-F5344CB8AC3E}">
        <p14:creationId xmlns:p14="http://schemas.microsoft.com/office/powerpoint/2010/main" xmlns="" val="274077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Supporters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Those in favor of network neutrality include organizations like MoveOn.org, the Christian Coalition, the American Library Association, every major consumer group, many bloggers and small businesses, and some large Internet companies </a:t>
            </a:r>
            <a:r>
              <a:rPr lang="en-US" sz="1800" dirty="0" smtClean="0">
                <a:latin typeface="Times New Roman" panose="02020603050405020304" pitchFamily="18" charset="0"/>
                <a:cs typeface="Times New Roman" panose="02020603050405020304" pitchFamily="18" charset="0"/>
              </a:rPr>
              <a:t>like</a:t>
            </a: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Google </a:t>
            </a:r>
            <a:r>
              <a:rPr lang="en-US" sz="18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Amazon</a:t>
            </a: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Netflix</a:t>
            </a: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Yahoo</a:t>
            </a:r>
          </a:p>
          <a:p>
            <a:pPr marL="0" indent="0">
              <a:buNone/>
            </a:pPr>
            <a:endParaRPr lang="en-US" sz="1600" dirty="0"/>
          </a:p>
          <a:p>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Some </a:t>
            </a:r>
            <a:r>
              <a:rPr lang="en-US" sz="1800" dirty="0">
                <a:latin typeface="Times New Roman" panose="02020603050405020304" pitchFamily="18" charset="0"/>
                <a:cs typeface="Times New Roman" panose="02020603050405020304" pitchFamily="18" charset="0"/>
              </a:rPr>
              <a:t>members of the U.S. Congress also support network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neutrality.</a:t>
            </a:r>
          </a:p>
          <a:p>
            <a:endParaRPr lang="en-US" sz="1800" dirty="0">
              <a:latin typeface="Times New Roman" panose="02020603050405020304" pitchFamily="18" charset="0"/>
              <a:cs typeface="Times New Roman" panose="02020603050405020304" pitchFamily="18" charset="0"/>
            </a:endParaRPr>
          </a:p>
          <a:p>
            <a:endParaRPr lang="en-US" sz="1600" dirty="0" smtClean="0"/>
          </a:p>
          <a:p>
            <a:endParaRPr lang="en-US" sz="1600" dirty="0"/>
          </a:p>
          <a:p>
            <a:pPr marL="0" indent="0">
              <a:buNone/>
            </a:pPr>
            <a:endParaRPr lang="en-US" sz="1600"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2514600"/>
            <a:ext cx="1990725" cy="415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6426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Affects You</a:t>
            </a:r>
            <a:endParaRPr lang="en-US" dirty="0"/>
          </a:p>
        </p:txBody>
      </p:sp>
      <p:sp>
        <p:nvSpPr>
          <p:cNvPr id="3" name="Content Placeholder 2"/>
          <p:cNvSpPr>
            <a:spLocks noGrp="1"/>
          </p:cNvSpPr>
          <p:nvPr>
            <p:ph sz="quarter" idx="1"/>
          </p:nvPr>
        </p:nvSpPr>
        <p:spPr>
          <a:xfrm>
            <a:off x="76200" y="1600200"/>
            <a:ext cx="8610600" cy="4525963"/>
          </a:xfrm>
        </p:spPr>
        <p:txBody>
          <a:bodyPr>
            <a:normAutofit fontScale="85000" lnSpcReduction="20000"/>
          </a:bodyPr>
          <a:lstStyle/>
          <a:p>
            <a:r>
              <a:rPr lang="en-US" dirty="0" smtClean="0"/>
              <a:t>Uneven service: Faster service for some</a:t>
            </a:r>
          </a:p>
          <a:p>
            <a:pPr marL="777240" lvl="1" indent="-457200">
              <a:buFont typeface="+mj-lt"/>
              <a:buAutoNum type="arabicPeriod"/>
            </a:pPr>
            <a:r>
              <a:rPr lang="en-US" dirty="0" smtClean="0"/>
              <a:t>Operating under the assumption that paid partnerships between ISPs and content providers will equal faster and a better consumer experience</a:t>
            </a:r>
          </a:p>
          <a:p>
            <a:pPr marL="777240" lvl="1" indent="-457200">
              <a:buFont typeface="+mj-lt"/>
              <a:buAutoNum type="arabicPeriod"/>
            </a:pPr>
            <a:r>
              <a:rPr lang="en-US" dirty="0" smtClean="0"/>
              <a:t>Local media outlet: unlikely to be able to pay to be a part of the “fast lane”</a:t>
            </a:r>
          </a:p>
          <a:p>
            <a:pPr marL="777240" lvl="1" indent="-457200">
              <a:buFont typeface="+mj-lt"/>
              <a:buAutoNum type="arabicPeriod"/>
            </a:pPr>
            <a:r>
              <a:rPr lang="en-US" dirty="0" smtClean="0"/>
              <a:t>Consumers may leave before the multimedia content evens loads </a:t>
            </a:r>
          </a:p>
          <a:p>
            <a:pPr marL="1188720" lvl="2" indent="-514350">
              <a:buFont typeface="+mj-lt"/>
              <a:buAutoNum type="arabicPeriod"/>
            </a:pPr>
            <a:r>
              <a:rPr lang="en-US" dirty="0" smtClean="0"/>
              <a:t>Broadband service could be tiered</a:t>
            </a:r>
          </a:p>
          <a:p>
            <a:pPr marL="1463040" lvl="3" indent="-514350">
              <a:buFont typeface="+mj-lt"/>
              <a:buAutoNum type="arabicPeriod"/>
            </a:pPr>
            <a:r>
              <a:rPr lang="en-US" dirty="0" smtClean="0"/>
              <a:t>Platinum package-access everything the internet has to offer and a guaranteed a certain quality</a:t>
            </a:r>
          </a:p>
          <a:p>
            <a:pPr marL="1463040" lvl="3" indent="-514350">
              <a:buFont typeface="+mj-lt"/>
              <a:buAutoNum type="arabicPeriod"/>
            </a:pPr>
            <a:r>
              <a:rPr lang="en-US" dirty="0" smtClean="0"/>
              <a:t>Lower price point-your access and quality could be compromised</a:t>
            </a:r>
          </a:p>
          <a:p>
            <a:pPr marL="1463040" lvl="3" indent="-514350">
              <a:buFont typeface="+mj-lt"/>
              <a:buAutoNum type="arabicPeriod"/>
            </a:pPr>
            <a:r>
              <a:rPr lang="en-US" dirty="0" smtClean="0"/>
              <a:t>Gives ISPs the power to impair or improve your access to website depending on how it benefits them</a:t>
            </a:r>
          </a:p>
          <a:p>
            <a:pPr marL="1177290" lvl="2" indent="-457200">
              <a:buFont typeface="+mj-lt"/>
              <a:buAutoNum type="arabicPeriod"/>
            </a:pPr>
            <a:endParaRPr lang="en-US" dirty="0" smtClean="0"/>
          </a:p>
          <a:p>
            <a:pPr marL="777240" lvl="1" indent="-457200">
              <a:buFont typeface="+mj-lt"/>
              <a:buAutoNum type="arabicPeriod"/>
            </a:pPr>
            <a:endParaRPr lang="en-US" dirty="0" smtClean="0"/>
          </a:p>
          <a:p>
            <a:pPr marL="1051560" lvl="2" indent="-457200">
              <a:buFont typeface="+mj-lt"/>
              <a:buAutoNum type="arabicPeriod"/>
            </a:pPr>
            <a:endParaRPr lang="en-US" dirty="0" smtClean="0"/>
          </a:p>
          <a:p>
            <a:pPr marL="777240" lvl="1" indent="-457200">
              <a:buFont typeface="+mj-lt"/>
              <a:buAutoNum type="arabicPeriod"/>
            </a:pPr>
            <a:endParaRPr lang="en-US" dirty="0" smtClean="0"/>
          </a:p>
          <a:p>
            <a:pPr marL="777240" lvl="1" indent="-457200">
              <a:buFont typeface="+mj-lt"/>
              <a:buAutoNum type="arabicPeriod"/>
            </a:pPr>
            <a:endParaRPr lang="en-US" dirty="0"/>
          </a:p>
        </p:txBody>
      </p:sp>
    </p:spTree>
    <p:extLst>
      <p:ext uri="{BB962C8B-B14F-4D97-AF65-F5344CB8AC3E}">
        <p14:creationId xmlns:p14="http://schemas.microsoft.com/office/powerpoint/2010/main" xmlns="" val="1145314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This Affects You</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r>
              <a:rPr lang="en-US" dirty="0" smtClean="0"/>
              <a:t>Greater technological divide by income and demographics</a:t>
            </a:r>
          </a:p>
          <a:p>
            <a:pPr marL="788670" lvl="1" indent="-514350">
              <a:buFont typeface="+mj-lt"/>
              <a:buAutoNum type="arabicPeriod"/>
            </a:pPr>
            <a:r>
              <a:rPr lang="en-US" dirty="0" smtClean="0"/>
              <a:t>Stand to loose much more than the loss of cheap streaming of movies and TV shows</a:t>
            </a:r>
          </a:p>
          <a:p>
            <a:pPr marL="788670" lvl="1" indent="-514350">
              <a:buFont typeface="+mj-lt"/>
              <a:buAutoNum type="arabicPeriod"/>
            </a:pPr>
            <a:r>
              <a:rPr lang="en-US" smtClean="0"/>
              <a:t>Content </a:t>
            </a:r>
            <a:r>
              <a:rPr lang="en-US" smtClean="0"/>
              <a:t>providers </a:t>
            </a:r>
            <a:r>
              <a:rPr lang="en-US" dirty="0" smtClean="0"/>
              <a:t>that provide educational opportunities or patient health communication: unable to share content</a:t>
            </a:r>
          </a:p>
          <a:p>
            <a:pPr marL="1062990" lvl="2" indent="-514350">
              <a:buFont typeface="+mj-lt"/>
              <a:buAutoNum type="arabicPeriod"/>
            </a:pPr>
            <a:r>
              <a:rPr lang="en-US" dirty="0" smtClean="0"/>
              <a:t>Single mother who can no longer take her online college courses</a:t>
            </a:r>
          </a:p>
          <a:p>
            <a:pPr marL="1062990" lvl="2" indent="-514350">
              <a:buFont typeface="+mj-lt"/>
              <a:buAutoNum type="arabicPeriod"/>
            </a:pPr>
            <a:r>
              <a:rPr lang="en-US" dirty="0" smtClean="0"/>
              <a:t>Child in a rural area loses the ability to video conference with his/her physician</a:t>
            </a:r>
          </a:p>
          <a:p>
            <a:pPr marL="1062990" lvl="2" indent="-514350">
              <a:buFont typeface="+mj-lt"/>
              <a:buAutoNum type="arabicPeriod"/>
            </a:pPr>
            <a:r>
              <a:rPr lang="en-US" dirty="0" smtClean="0"/>
              <a:t>Community media outlet in the inner city that is charged more to distribute the news</a:t>
            </a:r>
          </a:p>
          <a:p>
            <a:pPr marL="788670" lvl="1" indent="-514350">
              <a:buFont typeface="+mj-lt"/>
              <a:buAutoNum type="arabicPeriod"/>
            </a:pPr>
            <a:endParaRPr lang="en-US" dirty="0" smtClean="0"/>
          </a:p>
          <a:p>
            <a:pPr marL="514350" indent="-514350">
              <a:buNone/>
            </a:pPr>
            <a:endParaRPr lang="en-US" dirty="0" smtClean="0"/>
          </a:p>
          <a:p>
            <a:pPr>
              <a:buNone/>
            </a:pPr>
            <a:endParaRPr lang="en-US" dirty="0"/>
          </a:p>
        </p:txBody>
      </p:sp>
    </p:spTree>
    <p:extLst>
      <p:ext uri="{BB962C8B-B14F-4D97-AF65-F5344CB8AC3E}">
        <p14:creationId xmlns:p14="http://schemas.microsoft.com/office/powerpoint/2010/main" xmlns="" val="1665462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endParaRPr lang="en-US" dirty="0"/>
          </a:p>
        </p:txBody>
      </p:sp>
      <p:pic>
        <p:nvPicPr>
          <p:cNvPr id="4" name="Content Placeholder 3" descr="Uecker_feb_12-950x658.jpg"/>
          <p:cNvPicPr>
            <a:picLocks noGrp="1" noChangeAspect="1"/>
          </p:cNvPicPr>
          <p:nvPr>
            <p:ph sz="quarter" idx="1"/>
          </p:nvPr>
        </p:nvPicPr>
        <p:blipFill>
          <a:blip r:embed="rId2" cstate="print"/>
          <a:stretch>
            <a:fillRect/>
          </a:stretch>
        </p:blipFill>
        <p:spPr>
          <a:xfrm>
            <a:off x="776477" y="1295400"/>
            <a:ext cx="7591047" cy="5257800"/>
          </a:xfrm>
        </p:spPr>
      </p:pic>
    </p:spTree>
    <p:extLst>
      <p:ext uri="{BB962C8B-B14F-4D97-AF65-F5344CB8AC3E}">
        <p14:creationId xmlns:p14="http://schemas.microsoft.com/office/powerpoint/2010/main" xmlns="" val="536848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Opponents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Those who oppose network neutrality include telecommunications and cable companies who want to be able to charge differentiated prices based on the amount of bandwidth consumed by content being delivered over the </a:t>
            </a:r>
            <a:r>
              <a:rPr lang="en-US" sz="1800" dirty="0" smtClean="0">
                <a:latin typeface="Times New Roman" panose="02020603050405020304" pitchFamily="18" charset="0"/>
                <a:cs typeface="Times New Roman" panose="02020603050405020304" pitchFamily="18" charset="0"/>
              </a:rPr>
              <a:t>Internet.</a:t>
            </a:r>
          </a:p>
          <a:p>
            <a:r>
              <a:rPr lang="en-US" sz="1800" dirty="0" smtClean="0">
                <a:latin typeface="Times New Roman" panose="02020603050405020304" pitchFamily="18" charset="0"/>
                <a:cs typeface="Times New Roman" panose="02020603050405020304" pitchFamily="18" charset="0"/>
              </a:rPr>
              <a:t>Telephone Companies                                     </a:t>
            </a:r>
          </a:p>
          <a:p>
            <a:r>
              <a:rPr lang="en-US" sz="1800" dirty="0" smtClean="0">
                <a:latin typeface="Times New Roman" panose="02020603050405020304" pitchFamily="18" charset="0"/>
                <a:cs typeface="Times New Roman" panose="02020603050405020304" pitchFamily="18" charset="0"/>
              </a:rPr>
              <a:t>AT&amp;T</a:t>
            </a:r>
          </a:p>
          <a:p>
            <a:r>
              <a:rPr lang="en-US" sz="1800" dirty="0" smtClean="0">
                <a:latin typeface="Times New Roman" panose="02020603050405020304" pitchFamily="18" charset="0"/>
                <a:cs typeface="Times New Roman" panose="02020603050405020304" pitchFamily="18" charset="0"/>
              </a:rPr>
              <a:t>Verizon</a:t>
            </a:r>
          </a:p>
          <a:p>
            <a:r>
              <a:rPr lang="en-US" sz="1800" dirty="0" smtClean="0">
                <a:latin typeface="Times New Roman" panose="02020603050405020304" pitchFamily="18" charset="0"/>
                <a:cs typeface="Times New Roman" panose="02020603050405020304" pitchFamily="18" charset="0"/>
              </a:rPr>
              <a:t>T-mobiles</a:t>
            </a:r>
          </a:p>
          <a:p>
            <a:endParaRPr lang="en-US" sz="1400" dirty="0" smtClean="0">
              <a:latin typeface="Times New Roman" panose="02020603050405020304" pitchFamily="18" charset="0"/>
              <a:cs typeface="Times New Roman" panose="02020603050405020304" pitchFamily="18" charset="0"/>
            </a:endParaRPr>
          </a:p>
          <a:p>
            <a:pPr marL="0" indent="0">
              <a:buNone/>
            </a:pP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9869" y="2514600"/>
            <a:ext cx="3306916" cy="4248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133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Without Net Neutrality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sz="1800" dirty="0">
                <a:latin typeface="Times New Roman" panose="02020603050405020304" pitchFamily="18" charset="0"/>
                <a:cs typeface="Times New Roman" panose="02020603050405020304" pitchFamily="18" charset="0"/>
              </a:rPr>
              <a:t>Any of the ISPs could create a media affiliation that could deter the user from using any outside media service. e.g. Netflix</a:t>
            </a:r>
          </a:p>
          <a:p>
            <a:pPr lvl="0"/>
            <a:r>
              <a:rPr lang="en-US" sz="1800" dirty="0">
                <a:latin typeface="Times New Roman" panose="02020603050405020304" pitchFamily="18" charset="0"/>
                <a:cs typeface="Times New Roman" panose="02020603050405020304" pitchFamily="18" charset="0"/>
              </a:rPr>
              <a:t>The ISP could slow down Netflix to the point where it is unusable to drive users to their own service.</a:t>
            </a:r>
          </a:p>
          <a:p>
            <a:pPr lvl="0"/>
            <a:r>
              <a:rPr lang="en-US" sz="1800" dirty="0">
                <a:latin typeface="Times New Roman" panose="02020603050405020304" pitchFamily="18" charset="0"/>
                <a:cs typeface="Times New Roman" panose="02020603050405020304" pitchFamily="18" charset="0"/>
              </a:rPr>
              <a:t>Net neutrality is vital to the lives of everyone; the people, in a way, do not need to be controlled by companies to use their favorite sites.</a:t>
            </a:r>
          </a:p>
          <a:p>
            <a:pPr lvl="0"/>
            <a:r>
              <a:rPr lang="en-US" sz="1800" dirty="0">
                <a:latin typeface="Times New Roman" panose="02020603050405020304" pitchFamily="18" charset="0"/>
                <a:cs typeface="Times New Roman" panose="02020603050405020304" pitchFamily="18" charset="0"/>
              </a:rPr>
              <a:t>Comcast slowed down Bit Torrent  because they wanted to eliminate piracy, and limit the bandwidth that was associated with it.</a:t>
            </a:r>
          </a:p>
          <a:p>
            <a:pPr marL="0" indent="0">
              <a:buNone/>
            </a:pPr>
            <a:r>
              <a:rPr lang="en-US" sz="1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xmlns="" val="334692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Without Net neutrality- Worst case Scenario</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pPr lvl="0"/>
            <a:r>
              <a:rPr lang="en-US" sz="1800" dirty="0">
                <a:latin typeface="Times New Roman" panose="02020603050405020304" pitchFamily="18" charset="0"/>
                <a:cs typeface="Times New Roman" panose="02020603050405020304" pitchFamily="18" charset="0"/>
              </a:rPr>
              <a:t>Paying the ISP(Internet service provider) to access certain packages of websites.</a:t>
            </a:r>
          </a:p>
          <a:p>
            <a:pPr lvl="0"/>
            <a:r>
              <a:rPr lang="en-US" sz="1800" dirty="0">
                <a:latin typeface="Times New Roman" panose="02020603050405020304" pitchFamily="18" charset="0"/>
                <a:cs typeface="Times New Roman" panose="02020603050405020304" pitchFamily="18" charset="0"/>
              </a:rPr>
              <a:t>The ISP monitors which sites you visit, and only allows the users to access the internet packages that  is paid for.</a:t>
            </a:r>
          </a:p>
          <a:p>
            <a:pPr lvl="0"/>
            <a:r>
              <a:rPr lang="en-US" sz="1800" dirty="0">
                <a:latin typeface="Times New Roman" panose="02020603050405020304" pitchFamily="18" charset="0"/>
                <a:cs typeface="Times New Roman" panose="02020603050405020304" pitchFamily="18" charset="0"/>
              </a:rPr>
              <a:t>Users won’t be able to access the internet without limits.</a:t>
            </a:r>
          </a:p>
          <a:p>
            <a:pPr lvl="0"/>
            <a:r>
              <a:rPr lang="en-US" sz="1800" dirty="0">
                <a:latin typeface="Times New Roman" panose="02020603050405020304" pitchFamily="18" charset="0"/>
                <a:cs typeface="Times New Roman" panose="02020603050405020304" pitchFamily="18" charset="0"/>
              </a:rPr>
              <a:t>You would have to choose carefully which sites you would want to visit.</a:t>
            </a:r>
          </a:p>
          <a:p>
            <a:pPr lvl="0"/>
            <a:r>
              <a:rPr lang="en-US" sz="1800" dirty="0">
                <a:latin typeface="Times New Roman" panose="02020603050405020304" pitchFamily="18" charset="0"/>
                <a:cs typeface="Times New Roman" panose="02020603050405020304" pitchFamily="18" charset="0"/>
              </a:rPr>
              <a:t>Having pay extra for a packages so you can access the site is a huge inconvenience as a student.</a:t>
            </a:r>
          </a:p>
          <a:p>
            <a:endParaRPr lang="en-US" sz="1800" dirty="0">
              <a:latin typeface="Times New Roman" panose="02020603050405020304" pitchFamily="18" charset="0"/>
              <a:cs typeface="Times New Roman" panose="02020603050405020304" pitchFamily="18" charset="0"/>
            </a:endParaRPr>
          </a:p>
        </p:txBody>
      </p:sp>
      <p:pic>
        <p:nvPicPr>
          <p:cNvPr id="5" name="Content Placeholder 4" descr="C:\Users\zarna\Desktop\Capture1.PN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524001"/>
            <a:ext cx="3072034" cy="3886200"/>
          </a:xfrm>
          <a:prstGeom prst="rect">
            <a:avLst/>
          </a:prstGeom>
          <a:noFill/>
          <a:ln>
            <a:noFill/>
          </a:ln>
        </p:spPr>
      </p:pic>
    </p:spTree>
    <p:extLst>
      <p:ext uri="{BB962C8B-B14F-4D97-AF65-F5344CB8AC3E}">
        <p14:creationId xmlns:p14="http://schemas.microsoft.com/office/powerpoint/2010/main" xmlns="" val="218856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for Net Neutrality</a:t>
            </a:r>
            <a:endParaRPr lang="en-US" dirty="0"/>
          </a:p>
        </p:txBody>
      </p:sp>
      <p:sp>
        <p:nvSpPr>
          <p:cNvPr id="3" name="Content Placeholder 2"/>
          <p:cNvSpPr>
            <a:spLocks noGrp="1"/>
          </p:cNvSpPr>
          <p:nvPr>
            <p:ph idx="1"/>
          </p:nvPr>
        </p:nvSpPr>
        <p:spPr/>
        <p:txBody>
          <a:bodyPr>
            <a:normAutofit lnSpcReduction="10000"/>
          </a:bodyPr>
          <a:lstStyle/>
          <a:p>
            <a:r>
              <a:rPr lang="en-US" dirty="0"/>
              <a:t>Congress enacts 1996 Telecommunications </a:t>
            </a:r>
            <a:r>
              <a:rPr lang="en-US" dirty="0" smtClean="0"/>
              <a:t>Act</a:t>
            </a:r>
          </a:p>
          <a:p>
            <a:pPr lvl="1"/>
            <a:r>
              <a:rPr lang="en-US" dirty="0" smtClean="0"/>
              <a:t>telecommunications </a:t>
            </a:r>
            <a:r>
              <a:rPr lang="en-US" dirty="0"/>
              <a:t>services should treat data equally and not discriminate</a:t>
            </a:r>
          </a:p>
          <a:p>
            <a:r>
              <a:rPr lang="en-US" dirty="0"/>
              <a:t>In the Act, FCC classified broadband internet as an “information service” instead of “telecommunications service”</a:t>
            </a:r>
          </a:p>
          <a:p>
            <a:r>
              <a:rPr lang="en-US" dirty="0"/>
              <a:t>That classification prevents the FCC from having the power to enforce its Open Internet Order on ISPs. </a:t>
            </a:r>
          </a:p>
          <a:p>
            <a:endParaRPr lang="en-US" dirty="0"/>
          </a:p>
        </p:txBody>
      </p:sp>
    </p:spTree>
    <p:extLst>
      <p:ext uri="{BB962C8B-B14F-4D97-AF65-F5344CB8AC3E}">
        <p14:creationId xmlns:p14="http://schemas.microsoft.com/office/powerpoint/2010/main" xmlns="" val="285717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for Net Neutrality</a:t>
            </a:r>
          </a:p>
        </p:txBody>
      </p:sp>
      <p:sp>
        <p:nvSpPr>
          <p:cNvPr id="3" name="Content Placeholder 2"/>
          <p:cNvSpPr>
            <a:spLocks noGrp="1"/>
          </p:cNvSpPr>
          <p:nvPr>
            <p:ph idx="1"/>
          </p:nvPr>
        </p:nvSpPr>
        <p:spPr/>
        <p:txBody>
          <a:bodyPr>
            <a:normAutofit fontScale="85000" lnSpcReduction="10000"/>
          </a:bodyPr>
          <a:lstStyle/>
          <a:p>
            <a:r>
              <a:rPr lang="en-US" dirty="0"/>
              <a:t>Verizon filed a lawsuit </a:t>
            </a:r>
            <a:endParaRPr lang="en-US" dirty="0" smtClean="0"/>
          </a:p>
          <a:p>
            <a:pPr lvl="1"/>
            <a:r>
              <a:rPr lang="en-US" dirty="0" smtClean="0"/>
              <a:t>Claimed </a:t>
            </a:r>
            <a:r>
              <a:rPr lang="en-US" dirty="0"/>
              <a:t>FCC doesn’t have the power to enforce those rules on broadband internet providers.</a:t>
            </a:r>
          </a:p>
          <a:p>
            <a:r>
              <a:rPr lang="en-US" dirty="0"/>
              <a:t>DC Circuit Court of Appeals ruled in favor of </a:t>
            </a:r>
            <a:r>
              <a:rPr lang="en-US" dirty="0" smtClean="0"/>
              <a:t>Verizon</a:t>
            </a:r>
          </a:p>
          <a:p>
            <a:pPr lvl="1"/>
            <a:r>
              <a:rPr lang="en-US" dirty="0" smtClean="0"/>
              <a:t> </a:t>
            </a:r>
            <a:r>
              <a:rPr lang="en-US" b="1" dirty="0"/>
              <a:t>BUT</a:t>
            </a:r>
            <a:r>
              <a:rPr lang="en-US" dirty="0"/>
              <a:t> said FCC </a:t>
            </a:r>
            <a:r>
              <a:rPr lang="en-US" b="1" dirty="0"/>
              <a:t>DOES</a:t>
            </a:r>
            <a:r>
              <a:rPr lang="en-US" dirty="0"/>
              <a:t> have the authority, but since it has chosen to classify broadband as an information service it cannot enforce open internet rules which apply only to telecommunication services.</a:t>
            </a:r>
          </a:p>
          <a:p>
            <a:r>
              <a:rPr lang="en-US" dirty="0"/>
              <a:t>Both the Supreme Court and Court of Appeals have stated that the FCC must reclassify broadband in order to enforce open internet rules. </a:t>
            </a:r>
          </a:p>
          <a:p>
            <a:endParaRPr lang="en-US" dirty="0"/>
          </a:p>
        </p:txBody>
      </p:sp>
    </p:spTree>
    <p:extLst>
      <p:ext uri="{BB962C8B-B14F-4D97-AF65-F5344CB8AC3E}">
        <p14:creationId xmlns:p14="http://schemas.microsoft.com/office/powerpoint/2010/main" xmlns="" val="30595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Reclassify?</a:t>
            </a:r>
            <a:endParaRPr lang="en-US" dirty="0"/>
          </a:p>
        </p:txBody>
      </p:sp>
      <p:sp>
        <p:nvSpPr>
          <p:cNvPr id="3" name="Content Placeholder 2"/>
          <p:cNvSpPr>
            <a:spLocks noGrp="1"/>
          </p:cNvSpPr>
          <p:nvPr>
            <p:ph idx="1"/>
          </p:nvPr>
        </p:nvSpPr>
        <p:spPr>
          <a:xfrm>
            <a:off x="228600" y="1600200"/>
            <a:ext cx="8534400" cy="4525963"/>
          </a:xfrm>
        </p:spPr>
        <p:txBody>
          <a:bodyPr>
            <a:normAutofit lnSpcReduction="10000"/>
          </a:bodyPr>
          <a:lstStyle/>
          <a:p>
            <a:pPr marL="0" indent="0">
              <a:buNone/>
            </a:pPr>
            <a:r>
              <a:rPr lang="en-US" dirty="0"/>
              <a:t>Why hasn’t the FCC reclassified? </a:t>
            </a:r>
            <a:endParaRPr lang="en-US" dirty="0" smtClean="0"/>
          </a:p>
          <a:p>
            <a:r>
              <a:rPr lang="en-US" b="1" dirty="0" smtClean="0"/>
              <a:t>Politics-</a:t>
            </a:r>
            <a:r>
              <a:rPr lang="en-US" dirty="0" smtClean="0"/>
              <a:t> </a:t>
            </a:r>
            <a:r>
              <a:rPr lang="en-US" dirty="0"/>
              <a:t>congressional support has been slow coming, however, legislation is currently being written. </a:t>
            </a:r>
            <a:endParaRPr lang="en-US" dirty="0" smtClean="0"/>
          </a:p>
          <a:p>
            <a:pPr marL="0" indent="0">
              <a:buNone/>
            </a:pPr>
            <a:r>
              <a:rPr lang="en-US" b="1" dirty="0" smtClean="0"/>
              <a:t>Choosing between two </a:t>
            </a:r>
            <a:r>
              <a:rPr lang="en-US" b="1" dirty="0"/>
              <a:t>o</a:t>
            </a:r>
            <a:r>
              <a:rPr lang="en-US" b="1" dirty="0" smtClean="0"/>
              <a:t>ptions:</a:t>
            </a:r>
          </a:p>
          <a:p>
            <a:r>
              <a:rPr lang="en-US" b="1" dirty="0" smtClean="0"/>
              <a:t>Allow fast lanes</a:t>
            </a:r>
          </a:p>
          <a:p>
            <a:pPr lvl="1"/>
            <a:r>
              <a:rPr lang="en-US" dirty="0" smtClean="0"/>
              <a:t>Be transparent about network practices</a:t>
            </a:r>
          </a:p>
          <a:p>
            <a:r>
              <a:rPr lang="en-US" b="1" dirty="0" smtClean="0"/>
              <a:t>Reclassification of Broadband</a:t>
            </a:r>
          </a:p>
          <a:p>
            <a:pPr lvl="1"/>
            <a:r>
              <a:rPr lang="en-US" dirty="0" smtClean="0"/>
              <a:t>Reestablish net neutrality</a:t>
            </a:r>
            <a:endParaRPr lang="en-US" dirty="0"/>
          </a:p>
          <a:p>
            <a:endParaRPr lang="en-US" dirty="0"/>
          </a:p>
        </p:txBody>
      </p:sp>
    </p:spTree>
    <p:extLst>
      <p:ext uri="{BB962C8B-B14F-4D97-AF65-F5344CB8AC3E}">
        <p14:creationId xmlns:p14="http://schemas.microsoft.com/office/powerpoint/2010/main" xmlns="" val="3596874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1534</Words>
  <Application>Microsoft Office PowerPoint</Application>
  <PresentationFormat>On-screen Show (4:3)</PresentationFormat>
  <Paragraphs>173</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Introduction What is Net Neutrality?</vt:lpstr>
      <vt:lpstr>Supporters</vt:lpstr>
      <vt:lpstr>Opponents</vt:lpstr>
      <vt:lpstr>Without Net Neutrality </vt:lpstr>
      <vt:lpstr>Without Net neutrality- Worst case Scenario </vt:lpstr>
      <vt:lpstr>Fight for Net Neutrality</vt:lpstr>
      <vt:lpstr>Fight for Net Neutrality</vt:lpstr>
      <vt:lpstr>Why Not Reclassify?</vt:lpstr>
      <vt:lpstr>Obama to the Rescue! Right?</vt:lpstr>
      <vt:lpstr>Slide 11</vt:lpstr>
      <vt:lpstr>An ISP’s Perspective</vt:lpstr>
      <vt:lpstr>Open Internet</vt:lpstr>
      <vt:lpstr>An ISP’s Perspective</vt:lpstr>
      <vt:lpstr>ISP’s Goal</vt:lpstr>
      <vt:lpstr>Threat to ISP’s</vt:lpstr>
      <vt:lpstr>Threat to ISP’s</vt:lpstr>
      <vt:lpstr>ISP’s Rights</vt:lpstr>
      <vt:lpstr>ISP’s Rights</vt:lpstr>
      <vt:lpstr>ISP’s Rights</vt:lpstr>
      <vt:lpstr>ISP’s Rights</vt:lpstr>
      <vt:lpstr>Effects on Content Providers</vt:lpstr>
      <vt:lpstr>NETFLIX vs. Comcast</vt:lpstr>
      <vt:lpstr>Effects on Content Providers</vt:lpstr>
      <vt:lpstr>The Rise of Exclusive Deals</vt:lpstr>
      <vt:lpstr>Effects on Competition</vt:lpstr>
      <vt:lpstr>Effects on Competition</vt:lpstr>
      <vt:lpstr>Why This Affects You</vt:lpstr>
      <vt:lpstr>Why This Affects You</vt:lpstr>
      <vt:lpstr>Why This Affects You</vt:lpstr>
      <vt:lpstr>Why This Affects You</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dc:creator>
  <cp:lastModifiedBy>Kate</cp:lastModifiedBy>
  <cp:revision>22</cp:revision>
  <dcterms:created xsi:type="dcterms:W3CDTF">2014-07-06T20:53:21Z</dcterms:created>
  <dcterms:modified xsi:type="dcterms:W3CDTF">2014-07-07T21:29:00Z</dcterms:modified>
</cp:coreProperties>
</file>