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67" r:id="rId3"/>
    <p:sldId id="257" r:id="rId4"/>
    <p:sldId id="259" r:id="rId5"/>
    <p:sldId id="268" r:id="rId6"/>
    <p:sldId id="269" r:id="rId7"/>
    <p:sldId id="270" r:id="rId8"/>
    <p:sldId id="272" r:id="rId9"/>
    <p:sldId id="273" r:id="rId10"/>
    <p:sldId id="258" r:id="rId11"/>
    <p:sldId id="260" r:id="rId12"/>
    <p:sldId id="262" r:id="rId13"/>
    <p:sldId id="263" r:id="rId14"/>
    <p:sldId id="264" r:id="rId15"/>
    <p:sldId id="261" r:id="rId16"/>
    <p:sldId id="265" r:id="rId17"/>
    <p:sldId id="266" r:id="rId18"/>
    <p:sldId id="274" r:id="rId19"/>
    <p:sldId id="276" r:id="rId20"/>
    <p:sldId id="277" r:id="rId21"/>
    <p:sldId id="275" r:id="rId22"/>
    <p:sldId id="278" r:id="rId23"/>
    <p:sldId id="279" r:id="rId24"/>
    <p:sldId id="280" r:id="rId25"/>
    <p:sldId id="28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8" d="100"/>
          <a:sy n="108" d="100"/>
        </p:scale>
        <p:origin x="15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535AE5-8A09-443B-BB3E-48907735D49E}" type="datetimeFigureOut">
              <a:rPr lang="en-US" smtClean="0"/>
              <a:t>7/5/2017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1B7750-8C37-4AD8-9689-A81A703E0DE3}" type="slidenum">
              <a:rPr lang="en-US" smtClean="0"/>
              <a:t>‹#›</a:t>
            </a:fld>
            <a:endParaRPr lang="en-US"/>
          </a:p>
        </p:txBody>
      </p:sp>
    </p:spTree>
    <p:extLst>
      <p:ext uri="{BB962C8B-B14F-4D97-AF65-F5344CB8AC3E}">
        <p14:creationId xmlns:p14="http://schemas.microsoft.com/office/powerpoint/2010/main" val="3578258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Our Privacy Policy applies to all of the services offered by Google Inc. and its affiliates, including YouTube, services Google provides on Android devices, and services offered on other sites (such as our advertising services), but excludes services that have separate privacy policies that do not incorporate this Privacy Policy.</a:t>
            </a:r>
          </a:p>
          <a:p>
            <a:r>
              <a:rPr lang="en-US" sz="1200" b="0" i="0" kern="1200" dirty="0">
                <a:solidFill>
                  <a:schemeClr val="tx1"/>
                </a:solidFill>
                <a:effectLst/>
                <a:latin typeface="+mn-lt"/>
                <a:ea typeface="+mn-ea"/>
                <a:cs typeface="+mn-cs"/>
              </a:rPr>
              <a:t>Our Privacy Policy does not apply to services offered by other companies or individuals, including products or sites that may be displayed to you in search results, sites that may include Google services, or other sites linked from our services. Our Privacy Policy does not cover the information practices of other companies and organizations who advertise our services, and who may use cookies, pixel tags and other technologies to serve and offer relevant ads.</a:t>
            </a:r>
          </a:p>
          <a:p>
            <a:endParaRPr lang="en-US" dirty="0"/>
          </a:p>
        </p:txBody>
      </p:sp>
      <p:sp>
        <p:nvSpPr>
          <p:cNvPr id="4" name="Slide Number Placeholder 3"/>
          <p:cNvSpPr>
            <a:spLocks noGrp="1"/>
          </p:cNvSpPr>
          <p:nvPr>
            <p:ph type="sldNum" sz="quarter" idx="10"/>
          </p:nvPr>
        </p:nvSpPr>
        <p:spPr/>
        <p:txBody>
          <a:bodyPr/>
          <a:lstStyle/>
          <a:p>
            <a:fld id="{491B7750-8C37-4AD8-9689-A81A703E0DE3}" type="slidenum">
              <a:rPr lang="en-US" smtClean="0"/>
              <a:t>3</a:t>
            </a:fld>
            <a:endParaRPr lang="en-US"/>
          </a:p>
        </p:txBody>
      </p:sp>
    </p:spTree>
    <p:extLst>
      <p:ext uri="{BB962C8B-B14F-4D97-AF65-F5344CB8AC3E}">
        <p14:creationId xmlns:p14="http://schemas.microsoft.com/office/powerpoint/2010/main" val="924277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7/5/2017</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7/5/2017</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privacy.google.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privacy.google.com/" TargetMode="Externa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privacy.google.com/your-data.html"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privacy.google.com/take-control.html" TargetMode="External"/><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privacy.google.com/your-security.html"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privacy.google.com/how-ads-work.html" TargetMode="External"/><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privacy.google.com/safer-internet.html" TargetMode="External"/><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9237" y="4396597"/>
            <a:ext cx="8673427" cy="1322587"/>
          </a:xfrm>
        </p:spPr>
        <p:txBody>
          <a:bodyPr>
            <a:normAutofit fontScale="25000" lnSpcReduction="20000"/>
          </a:bodyPr>
          <a:lstStyle/>
          <a:p>
            <a:r>
              <a:rPr lang="en-US" sz="10400" dirty="0">
                <a:solidFill>
                  <a:srgbClr val="FF0000"/>
                </a:solidFill>
              </a:rPr>
              <a:t>An Overview of Google’s Privacy Policy:                                                        Key Considerations &amp; Main Points</a:t>
            </a:r>
          </a:p>
          <a:p>
            <a:endParaRPr lang="en-US" sz="2000" dirty="0">
              <a:solidFill>
                <a:srgbClr val="FF0000"/>
              </a:solidFill>
            </a:endParaRPr>
          </a:p>
          <a:p>
            <a:r>
              <a:rPr lang="en-US" sz="4300" dirty="0">
                <a:solidFill>
                  <a:srgbClr val="FF0000"/>
                </a:solidFill>
              </a:rPr>
              <a:t>Marcy Pentoney</a:t>
            </a:r>
          </a:p>
          <a:p>
            <a:r>
              <a:rPr lang="en-US" sz="4300" dirty="0">
                <a:solidFill>
                  <a:srgbClr val="FF0000"/>
                </a:solidFill>
              </a:rPr>
              <a:t>BA 625: Privacy Law and Policy</a:t>
            </a:r>
          </a:p>
          <a:p>
            <a:endParaRPr lang="en-US" dirty="0">
              <a:solidFill>
                <a:srgbClr val="FF0000"/>
              </a:solidFill>
            </a:endParaRPr>
          </a:p>
        </p:txBody>
      </p:sp>
      <p:pic>
        <p:nvPicPr>
          <p:cNvPr id="1026" name="Picture 2" descr="Image result for google logo 2017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835" y="1393615"/>
            <a:ext cx="8905829" cy="284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181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Google Claims to Put Consumers in the Driver’s Seat</a:t>
            </a:r>
          </a:p>
        </p:txBody>
      </p:sp>
      <p:sp>
        <p:nvSpPr>
          <p:cNvPr id="3" name="Content Placeholder 2"/>
          <p:cNvSpPr>
            <a:spLocks noGrp="1"/>
          </p:cNvSpPr>
          <p:nvPr>
            <p:ph idx="1"/>
          </p:nvPr>
        </p:nvSpPr>
        <p:spPr/>
        <p:txBody>
          <a:bodyPr/>
          <a:lstStyle/>
          <a:p>
            <a:r>
              <a:rPr lang="en-US" dirty="0"/>
              <a:t>“When you share information with us, for example by creating a Google Account, </a:t>
            </a:r>
            <a:r>
              <a:rPr lang="en-US" b="1" dirty="0"/>
              <a:t>we can make those services even better </a:t>
            </a:r>
            <a:r>
              <a:rPr lang="en-US" dirty="0"/>
              <a:t>– to show you more relevant search results and ads, to help you connect with people or to make sharing with others quicker and easier. As you use our services, </a:t>
            </a:r>
            <a:r>
              <a:rPr lang="en-US" b="1" dirty="0"/>
              <a:t>we want you to be clear how we’re using information and the ways in which you can protect your privacy.”</a:t>
            </a:r>
          </a:p>
          <a:p>
            <a:endParaRPr lang="en-US" dirty="0"/>
          </a:p>
        </p:txBody>
      </p:sp>
    </p:spTree>
    <p:extLst>
      <p:ext uri="{BB962C8B-B14F-4D97-AF65-F5344CB8AC3E}">
        <p14:creationId xmlns:p14="http://schemas.microsoft.com/office/powerpoint/2010/main" val="2910253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Information Google Collects</a:t>
            </a:r>
          </a:p>
        </p:txBody>
      </p:sp>
      <p:sp>
        <p:nvSpPr>
          <p:cNvPr id="3" name="Content Placeholder 2"/>
          <p:cNvSpPr>
            <a:spLocks noGrp="1"/>
          </p:cNvSpPr>
          <p:nvPr>
            <p:ph idx="1"/>
          </p:nvPr>
        </p:nvSpPr>
        <p:spPr/>
        <p:txBody>
          <a:bodyPr/>
          <a:lstStyle/>
          <a:p>
            <a:r>
              <a:rPr lang="en-US" dirty="0"/>
              <a:t>Information you give us</a:t>
            </a:r>
          </a:p>
          <a:p>
            <a:pPr lvl="1"/>
            <a:r>
              <a:rPr lang="en-US" dirty="0"/>
              <a:t>Name, email address, telephone number of credit card, photo</a:t>
            </a:r>
          </a:p>
          <a:p>
            <a:r>
              <a:rPr lang="en-US" dirty="0"/>
              <a:t>Information we get from your use of our services</a:t>
            </a:r>
          </a:p>
          <a:p>
            <a:pPr lvl="1"/>
            <a:r>
              <a:rPr lang="en-US" dirty="0"/>
              <a:t>Services you use and how you use them</a:t>
            </a:r>
          </a:p>
          <a:p>
            <a:pPr lvl="1"/>
            <a:r>
              <a:rPr lang="en-US" dirty="0"/>
              <a:t>Videos on YouTube</a:t>
            </a:r>
          </a:p>
          <a:p>
            <a:pPr lvl="1"/>
            <a:r>
              <a:rPr lang="en-US" dirty="0"/>
              <a:t>Interactions with Google ads</a:t>
            </a:r>
          </a:p>
          <a:p>
            <a:pPr lvl="1"/>
            <a:r>
              <a:rPr lang="en-US" dirty="0"/>
              <a:t>Interactions with websites that use Google advertising services</a:t>
            </a:r>
          </a:p>
          <a:p>
            <a:endParaRPr lang="en-US" dirty="0"/>
          </a:p>
          <a:p>
            <a:pPr marL="0" indent="0">
              <a:buNone/>
            </a:pPr>
            <a:endParaRPr lang="en-US" dirty="0"/>
          </a:p>
        </p:txBody>
      </p:sp>
    </p:spTree>
    <p:extLst>
      <p:ext uri="{BB962C8B-B14F-4D97-AF65-F5344CB8AC3E}">
        <p14:creationId xmlns:p14="http://schemas.microsoft.com/office/powerpoint/2010/main" val="3477863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Information Google Collects</a:t>
            </a:r>
          </a:p>
        </p:txBody>
      </p:sp>
      <p:sp>
        <p:nvSpPr>
          <p:cNvPr id="3" name="Content Placeholder 2"/>
          <p:cNvSpPr>
            <a:spLocks noGrp="1"/>
          </p:cNvSpPr>
          <p:nvPr>
            <p:ph idx="1"/>
          </p:nvPr>
        </p:nvSpPr>
        <p:spPr/>
        <p:txBody>
          <a:bodyPr>
            <a:normAutofit fontScale="85000" lnSpcReduction="10000"/>
          </a:bodyPr>
          <a:lstStyle/>
          <a:p>
            <a:r>
              <a:rPr lang="en-US" dirty="0"/>
              <a:t>Device information</a:t>
            </a:r>
          </a:p>
          <a:p>
            <a:pPr lvl="1"/>
            <a:r>
              <a:rPr lang="en-US" dirty="0"/>
              <a:t>Hardware model</a:t>
            </a:r>
          </a:p>
          <a:p>
            <a:pPr lvl="1"/>
            <a:r>
              <a:rPr lang="en-US" dirty="0"/>
              <a:t>Operating system version</a:t>
            </a:r>
          </a:p>
          <a:p>
            <a:pPr lvl="1"/>
            <a:r>
              <a:rPr lang="en-US" dirty="0"/>
              <a:t>Unique device identifiers</a:t>
            </a:r>
          </a:p>
          <a:p>
            <a:pPr lvl="1"/>
            <a:r>
              <a:rPr lang="en-US" dirty="0"/>
              <a:t>Mobile network information, including phone number</a:t>
            </a:r>
          </a:p>
          <a:p>
            <a:pPr lvl="1"/>
            <a:r>
              <a:rPr lang="en-US" dirty="0"/>
              <a:t>“May” associate device ID and/or phone number with your Google account</a:t>
            </a:r>
          </a:p>
          <a:p>
            <a:r>
              <a:rPr lang="en-US" dirty="0"/>
              <a:t>Log information</a:t>
            </a:r>
          </a:p>
          <a:p>
            <a:pPr lvl="1"/>
            <a:r>
              <a:rPr lang="en-US" dirty="0"/>
              <a:t>Details of how you used our service, such as your search queries</a:t>
            </a:r>
          </a:p>
          <a:p>
            <a:pPr lvl="1"/>
            <a:r>
              <a:rPr lang="en-US" dirty="0"/>
              <a:t>Telephony log information like your phone number, calling-party number, forwarding numbers, time and date of calls, duration of calls, SMS routing information and types of calls</a:t>
            </a:r>
          </a:p>
          <a:p>
            <a:pPr lvl="1"/>
            <a:r>
              <a:rPr lang="en-US" dirty="0"/>
              <a:t>IP address</a:t>
            </a:r>
          </a:p>
          <a:p>
            <a:pPr lvl="1"/>
            <a:r>
              <a:rPr lang="en-US" dirty="0"/>
              <a:t>Device event information such as crashes, system activity, hardware settings, browser type, browser language, the date and time of your request and referral URL</a:t>
            </a:r>
          </a:p>
          <a:p>
            <a:pPr lvl="1"/>
            <a:r>
              <a:rPr lang="en-US" dirty="0"/>
              <a:t>Cookies that may uniquely identify your browser or your Google account</a:t>
            </a:r>
          </a:p>
          <a:p>
            <a:endParaRPr lang="en-US" dirty="0"/>
          </a:p>
        </p:txBody>
      </p:sp>
    </p:spTree>
    <p:extLst>
      <p:ext uri="{BB962C8B-B14F-4D97-AF65-F5344CB8AC3E}">
        <p14:creationId xmlns:p14="http://schemas.microsoft.com/office/powerpoint/2010/main" val="2433611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Information Google Collects</a:t>
            </a:r>
          </a:p>
        </p:txBody>
      </p:sp>
      <p:sp>
        <p:nvSpPr>
          <p:cNvPr id="3" name="Content Placeholder 2"/>
          <p:cNvSpPr>
            <a:spLocks noGrp="1"/>
          </p:cNvSpPr>
          <p:nvPr>
            <p:ph idx="1"/>
          </p:nvPr>
        </p:nvSpPr>
        <p:spPr/>
        <p:txBody>
          <a:bodyPr/>
          <a:lstStyle/>
          <a:p>
            <a:r>
              <a:rPr lang="en-US" dirty="0"/>
              <a:t>Location information</a:t>
            </a:r>
          </a:p>
          <a:p>
            <a:pPr lvl="1"/>
            <a:r>
              <a:rPr lang="en-US" dirty="0"/>
              <a:t>“When you use Google services, </a:t>
            </a:r>
            <a:r>
              <a:rPr lang="en-US" b="1" dirty="0"/>
              <a:t>we may collect and process information about your actual location</a:t>
            </a:r>
            <a:r>
              <a:rPr lang="en-US" dirty="0"/>
              <a:t>. We use various technologies to determine location, including IP address, GPS, and other sensors that may, for example, provide Google with information on nearby devices, Wi-Fi access points and cell towers.”</a:t>
            </a:r>
          </a:p>
          <a:p>
            <a:r>
              <a:rPr lang="en-US" dirty="0"/>
              <a:t>Unique application numbers</a:t>
            </a:r>
          </a:p>
          <a:p>
            <a:pPr lvl="1"/>
            <a:r>
              <a:rPr lang="en-US" dirty="0"/>
              <a:t>Information about your installation of apps and app version number</a:t>
            </a:r>
          </a:p>
          <a:p>
            <a:pPr lvl="1"/>
            <a:r>
              <a:rPr lang="en-US" dirty="0"/>
              <a:t>Information about app updates and operating system</a:t>
            </a:r>
          </a:p>
        </p:txBody>
      </p:sp>
    </p:spTree>
    <p:extLst>
      <p:ext uri="{BB962C8B-B14F-4D97-AF65-F5344CB8AC3E}">
        <p14:creationId xmlns:p14="http://schemas.microsoft.com/office/powerpoint/2010/main" val="27784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Information Google Collects</a:t>
            </a:r>
          </a:p>
        </p:txBody>
      </p:sp>
      <p:sp>
        <p:nvSpPr>
          <p:cNvPr id="3" name="Content Placeholder 2"/>
          <p:cNvSpPr>
            <a:spLocks noGrp="1"/>
          </p:cNvSpPr>
          <p:nvPr>
            <p:ph idx="1"/>
          </p:nvPr>
        </p:nvSpPr>
        <p:spPr/>
        <p:txBody>
          <a:bodyPr>
            <a:normAutofit fontScale="92500" lnSpcReduction="20000"/>
          </a:bodyPr>
          <a:lstStyle/>
          <a:p>
            <a:r>
              <a:rPr lang="en-US" dirty="0"/>
              <a:t>Local storage</a:t>
            </a:r>
          </a:p>
          <a:p>
            <a:pPr lvl="1"/>
            <a:r>
              <a:rPr lang="en-US" dirty="0"/>
              <a:t>“</a:t>
            </a:r>
            <a:r>
              <a:rPr lang="en-US" b="1" dirty="0"/>
              <a:t>We may collect and store information </a:t>
            </a:r>
            <a:r>
              <a:rPr lang="en-US" dirty="0"/>
              <a:t>(including personal information</a:t>
            </a:r>
            <a:r>
              <a:rPr lang="en-US" b="1" dirty="0"/>
              <a:t>) locally on your device </a:t>
            </a:r>
            <a:r>
              <a:rPr lang="en-US" dirty="0"/>
              <a:t>using mechanisms such as browser web storage (including HTML 5) and application data caches.”</a:t>
            </a:r>
          </a:p>
          <a:p>
            <a:r>
              <a:rPr lang="en-US" dirty="0"/>
              <a:t>Cookies and similar technologies</a:t>
            </a:r>
          </a:p>
          <a:p>
            <a:pPr lvl="1"/>
            <a:r>
              <a:rPr lang="en-US" dirty="0"/>
              <a:t>“We and our partners use various technologies to </a:t>
            </a:r>
            <a:r>
              <a:rPr lang="en-US" b="1" dirty="0"/>
              <a:t>collect and store information when you visit a Google service, and this may include using cookies or similar technologies to identify your browser or device. </a:t>
            </a:r>
            <a:r>
              <a:rPr lang="en-US" dirty="0"/>
              <a:t>We also use these technologies to collect and store information </a:t>
            </a:r>
            <a:r>
              <a:rPr lang="en-US" b="1" dirty="0"/>
              <a:t>when you interact with services we offer to our partners,</a:t>
            </a:r>
            <a:r>
              <a:rPr lang="en-US" dirty="0"/>
              <a:t> such as advertising services or Google features that may appear on other sites. Our Google Analytics product helps businesses and site owners analyze the traffic to their websites and apps. When used in conjunction with our advertising services, such as those using the DoubleClick cookie, </a:t>
            </a:r>
            <a:r>
              <a:rPr lang="en-US" b="1" dirty="0"/>
              <a:t>Google Analytics information is linked, by the Google Analytics customer or by Google, using Google technology, with information about visits to multiple sites.”</a:t>
            </a:r>
          </a:p>
        </p:txBody>
      </p:sp>
    </p:spTree>
    <p:extLst>
      <p:ext uri="{BB962C8B-B14F-4D97-AF65-F5344CB8AC3E}">
        <p14:creationId xmlns:p14="http://schemas.microsoft.com/office/powerpoint/2010/main" val="2367841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How Google Uses Your Information</a:t>
            </a:r>
          </a:p>
        </p:txBody>
      </p:sp>
      <p:sp>
        <p:nvSpPr>
          <p:cNvPr id="3" name="Content Placeholder 2"/>
          <p:cNvSpPr>
            <a:spLocks noGrp="1"/>
          </p:cNvSpPr>
          <p:nvPr>
            <p:ph idx="1"/>
          </p:nvPr>
        </p:nvSpPr>
        <p:spPr/>
        <p:txBody>
          <a:bodyPr/>
          <a:lstStyle/>
          <a:p>
            <a:r>
              <a:rPr lang="en-US" dirty="0"/>
              <a:t>To provide, maintain, protect and improve services</a:t>
            </a:r>
          </a:p>
          <a:p>
            <a:r>
              <a:rPr lang="en-US" dirty="0"/>
              <a:t>To develop new services</a:t>
            </a:r>
          </a:p>
          <a:p>
            <a:r>
              <a:rPr lang="en-US" dirty="0"/>
              <a:t>To protect Google and our users</a:t>
            </a:r>
          </a:p>
          <a:p>
            <a:r>
              <a:rPr lang="en-US" dirty="0"/>
              <a:t>To offer you tailored content – like more relevant search results and ads</a:t>
            </a:r>
          </a:p>
        </p:txBody>
      </p:sp>
    </p:spTree>
    <p:extLst>
      <p:ext uri="{BB962C8B-B14F-4D97-AF65-F5344CB8AC3E}">
        <p14:creationId xmlns:p14="http://schemas.microsoft.com/office/powerpoint/2010/main" val="1590491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How Google Uses Your Information</a:t>
            </a:r>
          </a:p>
        </p:txBody>
      </p:sp>
      <p:sp>
        <p:nvSpPr>
          <p:cNvPr id="3" name="Content Placeholder 2"/>
          <p:cNvSpPr>
            <a:spLocks noGrp="1"/>
          </p:cNvSpPr>
          <p:nvPr>
            <p:ph idx="1"/>
          </p:nvPr>
        </p:nvSpPr>
        <p:spPr/>
        <p:txBody>
          <a:bodyPr/>
          <a:lstStyle/>
          <a:p>
            <a:r>
              <a:rPr lang="en-US" dirty="0"/>
              <a:t>“We may use the name you provide for your Google Profile across all of the services we offer that require a Google account.”</a:t>
            </a:r>
          </a:p>
          <a:p>
            <a:r>
              <a:rPr lang="en-US" dirty="0"/>
              <a:t>“We will respect the choices you make to limit sharing or visibility settings in your Google account.”</a:t>
            </a:r>
          </a:p>
          <a:p>
            <a:r>
              <a:rPr lang="en-US" dirty="0"/>
              <a:t>“We may </a:t>
            </a:r>
            <a:r>
              <a:rPr lang="en-US" b="1" dirty="0"/>
              <a:t>combine personal information from one service with information, including personal information, from other Google services </a:t>
            </a:r>
            <a:r>
              <a:rPr lang="en-US" dirty="0"/>
              <a:t>– for example to make it easier to share things with people you know. Depending on your account settings, </a:t>
            </a:r>
            <a:r>
              <a:rPr lang="en-US" b="1" dirty="0"/>
              <a:t>your activity on other sites and apps may be associated with your personal information</a:t>
            </a:r>
            <a:r>
              <a:rPr lang="en-US" dirty="0"/>
              <a:t> in order to improve Google’s services and the ads delivered by Google.”</a:t>
            </a:r>
          </a:p>
        </p:txBody>
      </p:sp>
    </p:spTree>
    <p:extLst>
      <p:ext uri="{BB962C8B-B14F-4D97-AF65-F5344CB8AC3E}">
        <p14:creationId xmlns:p14="http://schemas.microsoft.com/office/powerpoint/2010/main" val="2888246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How Google Uses Your Information</a:t>
            </a:r>
          </a:p>
        </p:txBody>
      </p:sp>
      <p:sp>
        <p:nvSpPr>
          <p:cNvPr id="3" name="Content Placeholder 2"/>
          <p:cNvSpPr>
            <a:spLocks noGrp="1"/>
          </p:cNvSpPr>
          <p:nvPr>
            <p:ph idx="1"/>
          </p:nvPr>
        </p:nvSpPr>
        <p:spPr/>
        <p:txBody>
          <a:bodyPr/>
          <a:lstStyle/>
          <a:p>
            <a:r>
              <a:rPr lang="en-US" dirty="0"/>
              <a:t>“When you contact Google, </a:t>
            </a:r>
            <a:r>
              <a:rPr lang="en-US" b="1" dirty="0"/>
              <a:t>we keep a record of your communication to help solve any issues you might be facing</a:t>
            </a:r>
            <a:r>
              <a:rPr lang="en-US" dirty="0"/>
              <a:t>. We may use your email address to inform you about our services, such as letting you know about upcoming changes or improvements.”</a:t>
            </a:r>
          </a:p>
          <a:p>
            <a:r>
              <a:rPr lang="en-US" dirty="0"/>
              <a:t>“We use information collected from cookies and other technologies, like pixel tags, to </a:t>
            </a:r>
            <a:r>
              <a:rPr lang="en-US" b="1" dirty="0"/>
              <a:t>improve your user experience </a:t>
            </a:r>
            <a:r>
              <a:rPr lang="en-US" dirty="0"/>
              <a:t>and the overall quality of our services.”</a:t>
            </a:r>
          </a:p>
          <a:p>
            <a:r>
              <a:rPr lang="en-US" dirty="0"/>
              <a:t>“Our </a:t>
            </a:r>
            <a:r>
              <a:rPr lang="en-US" b="1" dirty="0"/>
              <a:t>automated systems analyze your content (including emails) to provide you personally relevant product features</a:t>
            </a:r>
            <a:r>
              <a:rPr lang="en-US" dirty="0"/>
              <a:t>, such as customized search results, tailored advertising, and spam and malware detection.”</a:t>
            </a:r>
          </a:p>
          <a:p>
            <a:endParaRPr lang="en-US" dirty="0"/>
          </a:p>
        </p:txBody>
      </p:sp>
    </p:spTree>
    <p:extLst>
      <p:ext uri="{BB962C8B-B14F-4D97-AF65-F5344CB8AC3E}">
        <p14:creationId xmlns:p14="http://schemas.microsoft.com/office/powerpoint/2010/main" val="935731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How Google Uses Your Information</a:t>
            </a:r>
          </a:p>
        </p:txBody>
      </p:sp>
      <p:sp>
        <p:nvSpPr>
          <p:cNvPr id="3" name="Content Placeholder 2"/>
          <p:cNvSpPr>
            <a:spLocks noGrp="1"/>
          </p:cNvSpPr>
          <p:nvPr>
            <p:ph idx="1"/>
          </p:nvPr>
        </p:nvSpPr>
        <p:spPr/>
        <p:txBody>
          <a:bodyPr/>
          <a:lstStyle/>
          <a:p>
            <a:r>
              <a:rPr lang="en-US" dirty="0"/>
              <a:t>“We will ask for your consent before using information for a purpose other than those that are set out in this Privacy Policy.”</a:t>
            </a:r>
          </a:p>
          <a:p>
            <a:pPr lvl="1"/>
            <a:r>
              <a:rPr lang="en-US" b="1" dirty="0"/>
              <a:t>HOW?</a:t>
            </a:r>
          </a:p>
        </p:txBody>
      </p:sp>
    </p:spTree>
    <p:extLst>
      <p:ext uri="{BB962C8B-B14F-4D97-AF65-F5344CB8AC3E}">
        <p14:creationId xmlns:p14="http://schemas.microsoft.com/office/powerpoint/2010/main" val="389557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Transparency and Choice</a:t>
            </a:r>
          </a:p>
        </p:txBody>
      </p:sp>
      <p:sp>
        <p:nvSpPr>
          <p:cNvPr id="3" name="Content Placeholder 2"/>
          <p:cNvSpPr>
            <a:spLocks noGrp="1"/>
          </p:cNvSpPr>
          <p:nvPr>
            <p:ph idx="1"/>
          </p:nvPr>
        </p:nvSpPr>
        <p:spPr/>
        <p:txBody>
          <a:bodyPr/>
          <a:lstStyle/>
          <a:p>
            <a:r>
              <a:rPr lang="en-US" dirty="0"/>
              <a:t>“People have different privacy concerns. Our goal is to be clear about what information we collect, so that you can make meaningful choices about how it is used.”</a:t>
            </a:r>
          </a:p>
          <a:p>
            <a:pPr lvl="1"/>
            <a:r>
              <a:rPr lang="en-US" dirty="0"/>
              <a:t>Users can review, update and export data settings and saved information </a:t>
            </a:r>
            <a:r>
              <a:rPr lang="en-US" i="1" dirty="0"/>
              <a:t>(for certain services)</a:t>
            </a:r>
          </a:p>
          <a:p>
            <a:pPr lvl="1"/>
            <a:r>
              <a:rPr lang="en-US" dirty="0"/>
              <a:t>Users can disable certain information from being stored in cookies</a:t>
            </a:r>
          </a:p>
          <a:p>
            <a:r>
              <a:rPr lang="en-US" b="1" dirty="0"/>
              <a:t>…but, remember, if  you make these changes your Google services may not function properly. </a:t>
            </a:r>
          </a:p>
          <a:p>
            <a:endParaRPr lang="en-US" b="1" dirty="0"/>
          </a:p>
        </p:txBody>
      </p:sp>
    </p:spTree>
    <p:extLst>
      <p:ext uri="{BB962C8B-B14F-4D97-AF65-F5344CB8AC3E}">
        <p14:creationId xmlns:p14="http://schemas.microsoft.com/office/powerpoint/2010/main" val="149369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Considerations</a:t>
            </a:r>
          </a:p>
        </p:txBody>
      </p:sp>
      <p:sp>
        <p:nvSpPr>
          <p:cNvPr id="3" name="Content Placeholder 2"/>
          <p:cNvSpPr>
            <a:spLocks noGrp="1"/>
          </p:cNvSpPr>
          <p:nvPr>
            <p:ph idx="1"/>
          </p:nvPr>
        </p:nvSpPr>
        <p:spPr/>
        <p:txBody>
          <a:bodyPr/>
          <a:lstStyle/>
          <a:p>
            <a:r>
              <a:rPr lang="en-US" dirty="0"/>
              <a:t>Published April 17, 2017</a:t>
            </a:r>
          </a:p>
          <a:p>
            <a:r>
              <a:rPr lang="en-US" dirty="0"/>
              <a:t>Short – 5 pages </a:t>
            </a:r>
          </a:p>
          <a:p>
            <a:r>
              <a:rPr lang="en-US" dirty="0"/>
              <a:t>Use of the word “may” 44 times, i.e. “Google may do XYZ…”</a:t>
            </a:r>
          </a:p>
          <a:p>
            <a:r>
              <a:rPr lang="en-US" dirty="0"/>
              <a:t>Generally reflects the FIPPs, though vague at times</a:t>
            </a:r>
          </a:p>
          <a:p>
            <a:r>
              <a:rPr lang="en-US" dirty="0"/>
              <a:t>Positioning as a benefit to user/consumer</a:t>
            </a:r>
          </a:p>
          <a:p>
            <a:pPr lvl="1"/>
            <a:r>
              <a:rPr lang="en-US" dirty="0"/>
              <a:t>“You’re in control”</a:t>
            </a:r>
          </a:p>
          <a:p>
            <a:pPr lvl="1"/>
            <a:r>
              <a:rPr lang="en-US" dirty="0"/>
              <a:t>“This improves your experience”</a:t>
            </a:r>
          </a:p>
          <a:p>
            <a:pPr lvl="1"/>
            <a:r>
              <a:rPr lang="en-US" dirty="0"/>
              <a:t>“Offer better services”</a:t>
            </a:r>
          </a:p>
          <a:p>
            <a:r>
              <a:rPr lang="en-US" dirty="0"/>
              <a:t>User-friendly website with examples</a:t>
            </a:r>
          </a:p>
          <a:p>
            <a:pPr lvl="1"/>
            <a:r>
              <a:rPr lang="en-US" dirty="0">
                <a:hlinkClick r:id="rId2"/>
              </a:rPr>
              <a:t>https://privacy.google.com</a:t>
            </a:r>
            <a:r>
              <a:rPr lang="en-US" dirty="0"/>
              <a:t> </a:t>
            </a:r>
          </a:p>
          <a:p>
            <a:pPr marL="0" indent="0">
              <a:buNone/>
            </a:pPr>
            <a:endParaRPr lang="en-US" dirty="0"/>
          </a:p>
        </p:txBody>
      </p:sp>
    </p:spTree>
    <p:extLst>
      <p:ext uri="{BB962C8B-B14F-4D97-AF65-F5344CB8AC3E}">
        <p14:creationId xmlns:p14="http://schemas.microsoft.com/office/powerpoint/2010/main" val="2207675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816130"/>
            <a:ext cx="3501197" cy="1223298"/>
          </a:xfrm>
        </p:spPr>
        <p:txBody>
          <a:bodyPr/>
          <a:lstStyle/>
          <a:p>
            <a:r>
              <a:rPr lang="en-US" dirty="0"/>
              <a:t>Information You Share</a:t>
            </a:r>
          </a:p>
        </p:txBody>
      </p:sp>
      <p:sp>
        <p:nvSpPr>
          <p:cNvPr id="3" name="Content Placeholder 2"/>
          <p:cNvSpPr>
            <a:spLocks noGrp="1"/>
          </p:cNvSpPr>
          <p:nvPr>
            <p:ph idx="1"/>
          </p:nvPr>
        </p:nvSpPr>
        <p:spPr/>
        <p:txBody>
          <a:bodyPr/>
          <a:lstStyle/>
          <a:p>
            <a:r>
              <a:rPr lang="en-US" dirty="0"/>
              <a:t>“We aim to provide you with access to your personal information. </a:t>
            </a:r>
            <a:r>
              <a:rPr lang="en-US" b="1" dirty="0"/>
              <a:t>If that information is wrong, we strive to give you ways to update it quickly or to delete it – unless we have to keep that information for legitimate business or legal purposes.” </a:t>
            </a:r>
            <a:r>
              <a:rPr lang="en-US" i="1" dirty="0"/>
              <a:t>(Like what?)</a:t>
            </a:r>
          </a:p>
          <a:p>
            <a:r>
              <a:rPr lang="en-US" dirty="0"/>
              <a:t>“Where we can provide information access and correction, we will do so for free, </a:t>
            </a:r>
            <a:r>
              <a:rPr lang="en-US" b="1" dirty="0"/>
              <a:t>except where it would require a disproportionate effort.” </a:t>
            </a:r>
            <a:r>
              <a:rPr lang="en-US" i="1" dirty="0"/>
              <a:t>(Like what?)</a:t>
            </a:r>
            <a:endParaRPr lang="en-US" b="1" dirty="0"/>
          </a:p>
          <a:p>
            <a:r>
              <a:rPr lang="en-US" dirty="0"/>
              <a:t>“After you delete information from our services, </a:t>
            </a:r>
            <a:r>
              <a:rPr lang="en-US" b="1" dirty="0"/>
              <a:t>we may not immediately delete residual copies from our active servers and may not remove information from our backup systems.”</a:t>
            </a:r>
          </a:p>
        </p:txBody>
      </p:sp>
    </p:spTree>
    <p:extLst>
      <p:ext uri="{BB962C8B-B14F-4D97-AF65-F5344CB8AC3E}">
        <p14:creationId xmlns:p14="http://schemas.microsoft.com/office/powerpoint/2010/main" val="20732724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923" y="2759857"/>
            <a:ext cx="3501197" cy="1223298"/>
          </a:xfrm>
        </p:spPr>
        <p:txBody>
          <a:bodyPr/>
          <a:lstStyle/>
          <a:p>
            <a:r>
              <a:rPr lang="en-US" dirty="0"/>
              <a:t>Information Google Shares</a:t>
            </a:r>
          </a:p>
        </p:txBody>
      </p:sp>
      <p:sp>
        <p:nvSpPr>
          <p:cNvPr id="3" name="Content Placeholder 2"/>
          <p:cNvSpPr>
            <a:spLocks noGrp="1"/>
          </p:cNvSpPr>
          <p:nvPr>
            <p:ph idx="1"/>
          </p:nvPr>
        </p:nvSpPr>
        <p:spPr>
          <a:xfrm>
            <a:off x="5109983" y="1084159"/>
            <a:ext cx="6275035" cy="5249940"/>
          </a:xfrm>
        </p:spPr>
        <p:txBody>
          <a:bodyPr>
            <a:normAutofit fontScale="92500" lnSpcReduction="20000"/>
          </a:bodyPr>
          <a:lstStyle/>
          <a:p>
            <a:r>
              <a:rPr lang="en-US" b="1" dirty="0"/>
              <a:t>“We do not share personal information with companies, organizations and individuals outside of Google unless one of the following circumstances applies:”</a:t>
            </a:r>
          </a:p>
          <a:p>
            <a:pPr lvl="1"/>
            <a:r>
              <a:rPr lang="en-US" dirty="0"/>
              <a:t>With your consent (opt-in consent for sharing of any sensitive personal information)</a:t>
            </a:r>
          </a:p>
          <a:p>
            <a:pPr lvl="1"/>
            <a:r>
              <a:rPr lang="en-US" dirty="0"/>
              <a:t>With domain administrators</a:t>
            </a:r>
          </a:p>
          <a:p>
            <a:pPr lvl="1"/>
            <a:r>
              <a:rPr lang="en-US" dirty="0"/>
              <a:t>For external processing (affiliates or other trusted businesses)</a:t>
            </a:r>
          </a:p>
          <a:p>
            <a:pPr lvl="1"/>
            <a:r>
              <a:rPr lang="en-US" dirty="0"/>
              <a:t>For legal reasons</a:t>
            </a:r>
          </a:p>
          <a:p>
            <a:r>
              <a:rPr lang="en-US" b="1" dirty="0"/>
              <a:t>“We may share non-personally identifiable information publicly and with our partners </a:t>
            </a:r>
            <a:r>
              <a:rPr lang="en-US" dirty="0"/>
              <a:t>– like publishers, advertisers or connected sites.”</a:t>
            </a:r>
          </a:p>
          <a:p>
            <a:r>
              <a:rPr lang="en-US" b="1" dirty="0"/>
              <a:t>“If Google is involved in a merger, acquisition or asset sale, </a:t>
            </a:r>
            <a:r>
              <a:rPr lang="en-US" dirty="0"/>
              <a:t>we will continue to ensure the confidentiality of any personal information and give affected users notice before personal information is transferred or becomes subject to a different privacy policy.” </a:t>
            </a:r>
            <a:r>
              <a:rPr lang="en-US" i="1" dirty="0"/>
              <a:t>(</a:t>
            </a:r>
            <a:r>
              <a:rPr lang="en-US" i="1" dirty="0" err="1"/>
              <a:t>Toysmart</a:t>
            </a:r>
            <a:r>
              <a:rPr lang="en-US" i="1" dirty="0"/>
              <a:t>?)</a:t>
            </a:r>
            <a:endParaRPr lang="en-US" b="1" i="1" dirty="0"/>
          </a:p>
          <a:p>
            <a:endParaRPr lang="en-US" b="1" dirty="0"/>
          </a:p>
          <a:p>
            <a:endParaRPr lang="en-US" b="1" dirty="0"/>
          </a:p>
        </p:txBody>
      </p:sp>
    </p:spTree>
    <p:extLst>
      <p:ext uri="{BB962C8B-B14F-4D97-AF65-F5344CB8AC3E}">
        <p14:creationId xmlns:p14="http://schemas.microsoft.com/office/powerpoint/2010/main" val="409136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436306"/>
            <a:ext cx="3501197" cy="1223298"/>
          </a:xfrm>
        </p:spPr>
        <p:txBody>
          <a:bodyPr/>
          <a:lstStyle/>
          <a:p>
            <a:r>
              <a:rPr lang="en-US" dirty="0"/>
              <a:t>Information Security</a:t>
            </a:r>
          </a:p>
        </p:txBody>
      </p:sp>
      <p:sp>
        <p:nvSpPr>
          <p:cNvPr id="3" name="Content Placeholder 2"/>
          <p:cNvSpPr>
            <a:spLocks noGrp="1"/>
          </p:cNvSpPr>
          <p:nvPr>
            <p:ph idx="1"/>
          </p:nvPr>
        </p:nvSpPr>
        <p:spPr/>
        <p:txBody>
          <a:bodyPr/>
          <a:lstStyle/>
          <a:p>
            <a:r>
              <a:rPr lang="en-US" dirty="0"/>
              <a:t>“We work hard to protect Google and our users from unauthorized access to or unauthorized alteration, disclosure or destruction of information we hold.”</a:t>
            </a:r>
          </a:p>
          <a:p>
            <a:pPr lvl="1"/>
            <a:r>
              <a:rPr lang="en-US" dirty="0"/>
              <a:t>Encryption using SSL</a:t>
            </a:r>
          </a:p>
          <a:p>
            <a:pPr lvl="1"/>
            <a:r>
              <a:rPr lang="en-US" dirty="0"/>
              <a:t>Two step verification option for account access</a:t>
            </a:r>
          </a:p>
          <a:p>
            <a:pPr lvl="1"/>
            <a:r>
              <a:rPr lang="en-US" dirty="0"/>
              <a:t>Safe browsing feature in Chrome</a:t>
            </a:r>
          </a:p>
          <a:p>
            <a:pPr lvl="1"/>
            <a:r>
              <a:rPr lang="en-US" dirty="0"/>
              <a:t>Regular review of security measures to protect against unauthorized access</a:t>
            </a:r>
          </a:p>
          <a:p>
            <a:pPr lvl="1"/>
            <a:r>
              <a:rPr lang="en-US" dirty="0"/>
              <a:t>Restrict access to personal information to employees, contractors and agents who need to know that information in order to process it for us</a:t>
            </a:r>
          </a:p>
        </p:txBody>
      </p:sp>
    </p:spTree>
    <p:extLst>
      <p:ext uri="{BB962C8B-B14F-4D97-AF65-F5344CB8AC3E}">
        <p14:creationId xmlns:p14="http://schemas.microsoft.com/office/powerpoint/2010/main" val="2076737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436306"/>
            <a:ext cx="3501197" cy="1223298"/>
          </a:xfrm>
        </p:spPr>
        <p:txBody>
          <a:bodyPr/>
          <a:lstStyle/>
          <a:p>
            <a:r>
              <a:rPr lang="en-US" dirty="0"/>
              <a:t>Compliance</a:t>
            </a:r>
          </a:p>
        </p:txBody>
      </p:sp>
      <p:sp>
        <p:nvSpPr>
          <p:cNvPr id="3" name="Content Placeholder 2"/>
          <p:cNvSpPr>
            <a:spLocks noGrp="1"/>
          </p:cNvSpPr>
          <p:nvPr>
            <p:ph idx="1"/>
          </p:nvPr>
        </p:nvSpPr>
        <p:spPr/>
        <p:txBody>
          <a:bodyPr/>
          <a:lstStyle/>
          <a:p>
            <a:r>
              <a:rPr lang="en-US" dirty="0"/>
              <a:t>“We regularly review our compliance with our Privacy Policy. </a:t>
            </a:r>
            <a:r>
              <a:rPr lang="en-US" b="1" dirty="0"/>
              <a:t>We also adhere to several self regulatory frameworks</a:t>
            </a:r>
            <a:r>
              <a:rPr lang="en-US" dirty="0"/>
              <a:t>, including the EU-US and Swiss-US Privacy Shield Frameworks.”</a:t>
            </a:r>
          </a:p>
          <a:p>
            <a:r>
              <a:rPr lang="en-US" dirty="0"/>
              <a:t>“Google is subject to the investigatory and enforcement powers of the US Federal Trade Commission (FTC).”</a:t>
            </a:r>
          </a:p>
          <a:p>
            <a:pPr lvl="1"/>
            <a:r>
              <a:rPr lang="en-US" b="1" dirty="0"/>
              <a:t>Reality: FTC enforcement results in fines that are pocket change to Google </a:t>
            </a:r>
          </a:p>
        </p:txBody>
      </p:sp>
    </p:spTree>
    <p:extLst>
      <p:ext uri="{BB962C8B-B14F-4D97-AF65-F5344CB8AC3E}">
        <p14:creationId xmlns:p14="http://schemas.microsoft.com/office/powerpoint/2010/main" val="1463175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27" y="2759865"/>
            <a:ext cx="3501197" cy="1223298"/>
          </a:xfrm>
        </p:spPr>
        <p:txBody>
          <a:bodyPr/>
          <a:lstStyle/>
          <a:p>
            <a:r>
              <a:rPr lang="en-US" dirty="0"/>
              <a:t>Changes to the Privacy Policy</a:t>
            </a:r>
          </a:p>
        </p:txBody>
      </p:sp>
      <p:sp>
        <p:nvSpPr>
          <p:cNvPr id="3" name="Content Placeholder 2"/>
          <p:cNvSpPr>
            <a:spLocks noGrp="1"/>
          </p:cNvSpPr>
          <p:nvPr>
            <p:ph idx="1"/>
          </p:nvPr>
        </p:nvSpPr>
        <p:spPr/>
        <p:txBody>
          <a:bodyPr/>
          <a:lstStyle/>
          <a:p>
            <a:r>
              <a:rPr lang="en-US" dirty="0"/>
              <a:t>“Our Privacy Policy may change from time to time. </a:t>
            </a:r>
            <a:r>
              <a:rPr lang="en-US" b="1" dirty="0"/>
              <a:t>We will not reduce your rights under this Privacy Policy without your explicit consent</a:t>
            </a:r>
            <a:r>
              <a:rPr lang="en-US" dirty="0"/>
              <a:t>.” </a:t>
            </a:r>
            <a:r>
              <a:rPr lang="en-US" i="1" dirty="0"/>
              <a:t>(How?)</a:t>
            </a:r>
          </a:p>
          <a:p>
            <a:r>
              <a:rPr lang="en-US" dirty="0"/>
              <a:t>“We will post any privacy policy changes on this page and, if the changes are significant, we will provide a more prominent notice (including, for certain services, email notification of privacy policy changes).”</a:t>
            </a:r>
          </a:p>
          <a:p>
            <a:r>
              <a:rPr lang="en-US" dirty="0"/>
              <a:t>“We will also keep prior versions of this Privacy Policy in an archive for your review.”</a:t>
            </a:r>
          </a:p>
          <a:p>
            <a:pPr lvl="1"/>
            <a:r>
              <a:rPr lang="en-US" dirty="0"/>
              <a:t>Onus is on the user to be aware and track changes</a:t>
            </a:r>
          </a:p>
        </p:txBody>
      </p:sp>
    </p:spTree>
    <p:extLst>
      <p:ext uri="{BB962C8B-B14F-4D97-AF65-F5344CB8AC3E}">
        <p14:creationId xmlns:p14="http://schemas.microsoft.com/office/powerpoint/2010/main" val="3421922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9237" y="4396597"/>
            <a:ext cx="8673427" cy="1322587"/>
          </a:xfrm>
        </p:spPr>
        <p:txBody>
          <a:bodyPr>
            <a:normAutofit/>
          </a:bodyPr>
          <a:lstStyle/>
          <a:p>
            <a:r>
              <a:rPr lang="en-US" sz="4800" dirty="0">
                <a:solidFill>
                  <a:srgbClr val="FF0000"/>
                </a:solidFill>
              </a:rPr>
              <a:t>Thank You</a:t>
            </a:r>
            <a:endParaRPr lang="en-US" sz="1600" dirty="0">
              <a:solidFill>
                <a:srgbClr val="FF0000"/>
              </a:solidFill>
            </a:endParaRPr>
          </a:p>
          <a:p>
            <a:endParaRPr lang="en-US" dirty="0">
              <a:solidFill>
                <a:srgbClr val="FF0000"/>
              </a:solidFill>
            </a:endParaRPr>
          </a:p>
        </p:txBody>
      </p:sp>
      <p:pic>
        <p:nvPicPr>
          <p:cNvPr id="1026" name="Picture 2" descr="Image result for google logo 2017 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6835" y="1393615"/>
            <a:ext cx="8905829" cy="2847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5344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Google Entities Covered Under the Policy </a:t>
            </a:r>
          </a:p>
        </p:txBody>
      </p:sp>
      <p:pic>
        <p:nvPicPr>
          <p:cNvPr id="4" name="Content Placeholder 3"/>
          <p:cNvPicPr>
            <a:picLocks noGrp="1" noChangeAspect="1"/>
          </p:cNvPicPr>
          <p:nvPr>
            <p:ph idx="1"/>
          </p:nvPr>
        </p:nvPicPr>
        <p:blipFill>
          <a:blip r:embed="rId3"/>
          <a:stretch>
            <a:fillRect/>
          </a:stretch>
        </p:blipFill>
        <p:spPr>
          <a:xfrm>
            <a:off x="4833266" y="636174"/>
            <a:ext cx="3880149" cy="5680218"/>
          </a:xfrm>
          <a:prstGeom prst="rect">
            <a:avLst/>
          </a:prstGeom>
        </p:spPr>
      </p:pic>
      <p:pic>
        <p:nvPicPr>
          <p:cNvPr id="5" name="Picture 4"/>
          <p:cNvPicPr>
            <a:picLocks noChangeAspect="1"/>
          </p:cNvPicPr>
          <p:nvPr/>
        </p:nvPicPr>
        <p:blipFill>
          <a:blip r:embed="rId4"/>
          <a:stretch>
            <a:fillRect/>
          </a:stretch>
        </p:blipFill>
        <p:spPr>
          <a:xfrm>
            <a:off x="8524564" y="1174242"/>
            <a:ext cx="3667436" cy="4604083"/>
          </a:xfrm>
          <a:prstGeom prst="rect">
            <a:avLst/>
          </a:prstGeom>
        </p:spPr>
      </p:pic>
    </p:spTree>
    <p:extLst>
      <p:ext uri="{BB962C8B-B14F-4D97-AF65-F5344CB8AC3E}">
        <p14:creationId xmlns:p14="http://schemas.microsoft.com/office/powerpoint/2010/main" val="2180316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4826" y="1485899"/>
            <a:ext cx="10440180" cy="4225787"/>
          </a:xfrm>
          <a:prstGeom prst="rect">
            <a:avLst/>
          </a:prstGeom>
        </p:spPr>
      </p:pic>
      <p:sp>
        <p:nvSpPr>
          <p:cNvPr id="5" name="Rectangle 4"/>
          <p:cNvSpPr/>
          <p:nvPr/>
        </p:nvSpPr>
        <p:spPr>
          <a:xfrm>
            <a:off x="8610299" y="6142279"/>
            <a:ext cx="3087192" cy="369332"/>
          </a:xfrm>
          <a:prstGeom prst="rect">
            <a:avLst/>
          </a:prstGeom>
        </p:spPr>
        <p:txBody>
          <a:bodyPr wrap="none">
            <a:spAutoFit/>
          </a:bodyPr>
          <a:lstStyle/>
          <a:p>
            <a:r>
              <a:rPr lang="en-US" dirty="0">
                <a:hlinkClick r:id="rId3"/>
              </a:rPr>
              <a:t>https://privacy.google.com</a:t>
            </a:r>
            <a:endParaRPr lang="en-US" dirty="0"/>
          </a:p>
        </p:txBody>
      </p:sp>
    </p:spTree>
    <p:extLst>
      <p:ext uri="{BB962C8B-B14F-4D97-AF65-F5344CB8AC3E}">
        <p14:creationId xmlns:p14="http://schemas.microsoft.com/office/powerpoint/2010/main" val="414703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23889" y="1800666"/>
            <a:ext cx="10297770" cy="3068274"/>
          </a:xfrm>
          <a:prstGeom prst="rect">
            <a:avLst/>
          </a:prstGeom>
        </p:spPr>
      </p:pic>
      <p:sp>
        <p:nvSpPr>
          <p:cNvPr id="3" name="Rectangle 2"/>
          <p:cNvSpPr/>
          <p:nvPr/>
        </p:nvSpPr>
        <p:spPr>
          <a:xfrm>
            <a:off x="7129765" y="6086008"/>
            <a:ext cx="4741234" cy="369332"/>
          </a:xfrm>
          <a:prstGeom prst="rect">
            <a:avLst/>
          </a:prstGeom>
        </p:spPr>
        <p:txBody>
          <a:bodyPr wrap="none">
            <a:spAutoFit/>
          </a:bodyPr>
          <a:lstStyle/>
          <a:p>
            <a:r>
              <a:rPr lang="en-US" dirty="0">
                <a:hlinkClick r:id="rId3"/>
              </a:rPr>
              <a:t>https://privacy.google.com/your-data.html</a:t>
            </a:r>
            <a:endParaRPr lang="en-US" dirty="0"/>
          </a:p>
        </p:txBody>
      </p:sp>
    </p:spTree>
    <p:extLst>
      <p:ext uri="{BB962C8B-B14F-4D97-AF65-F5344CB8AC3E}">
        <p14:creationId xmlns:p14="http://schemas.microsoft.com/office/powerpoint/2010/main" val="203745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04786" y="1913206"/>
            <a:ext cx="10635923" cy="3259895"/>
          </a:xfrm>
          <a:prstGeom prst="rect">
            <a:avLst/>
          </a:prstGeom>
        </p:spPr>
      </p:pic>
      <p:sp>
        <p:nvSpPr>
          <p:cNvPr id="3" name="Rectangle 2"/>
          <p:cNvSpPr/>
          <p:nvPr/>
        </p:nvSpPr>
        <p:spPr>
          <a:xfrm>
            <a:off x="6958423" y="6212617"/>
            <a:ext cx="4999510" cy="369332"/>
          </a:xfrm>
          <a:prstGeom prst="rect">
            <a:avLst/>
          </a:prstGeom>
        </p:spPr>
        <p:txBody>
          <a:bodyPr wrap="none">
            <a:spAutoFit/>
          </a:bodyPr>
          <a:lstStyle/>
          <a:p>
            <a:r>
              <a:rPr lang="en-US" dirty="0">
                <a:hlinkClick r:id="rId3"/>
              </a:rPr>
              <a:t>https://privacy.google.com/take-control.html</a:t>
            </a:r>
            <a:endParaRPr lang="en-US" dirty="0"/>
          </a:p>
        </p:txBody>
      </p:sp>
    </p:spTree>
    <p:extLst>
      <p:ext uri="{BB962C8B-B14F-4D97-AF65-F5344CB8AC3E}">
        <p14:creationId xmlns:p14="http://schemas.microsoft.com/office/powerpoint/2010/main" val="481299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85071" y="1821253"/>
            <a:ext cx="10559302" cy="3229049"/>
          </a:xfrm>
          <a:prstGeom prst="rect">
            <a:avLst/>
          </a:prstGeom>
        </p:spPr>
      </p:pic>
      <p:sp>
        <p:nvSpPr>
          <p:cNvPr id="4" name="Rectangle 3"/>
          <p:cNvSpPr/>
          <p:nvPr/>
        </p:nvSpPr>
        <p:spPr>
          <a:xfrm>
            <a:off x="6843354" y="6071940"/>
            <a:ext cx="5117106" cy="369332"/>
          </a:xfrm>
          <a:prstGeom prst="rect">
            <a:avLst/>
          </a:prstGeom>
        </p:spPr>
        <p:txBody>
          <a:bodyPr wrap="none">
            <a:spAutoFit/>
          </a:bodyPr>
          <a:lstStyle/>
          <a:p>
            <a:r>
              <a:rPr lang="en-US" dirty="0">
                <a:hlinkClick r:id="rId3"/>
              </a:rPr>
              <a:t>https://privacy.google.com/your-security.html</a:t>
            </a:r>
            <a:endParaRPr lang="en-US" dirty="0"/>
          </a:p>
        </p:txBody>
      </p:sp>
    </p:spTree>
    <p:extLst>
      <p:ext uri="{BB962C8B-B14F-4D97-AF65-F5344CB8AC3E}">
        <p14:creationId xmlns:p14="http://schemas.microsoft.com/office/powerpoint/2010/main" val="3852526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33640" y="1762418"/>
            <a:ext cx="10889058" cy="3076868"/>
          </a:xfrm>
          <a:prstGeom prst="rect">
            <a:avLst/>
          </a:prstGeom>
        </p:spPr>
      </p:pic>
      <p:sp>
        <p:nvSpPr>
          <p:cNvPr id="4" name="Rectangle 3"/>
          <p:cNvSpPr/>
          <p:nvPr/>
        </p:nvSpPr>
        <p:spPr>
          <a:xfrm>
            <a:off x="6720726" y="6128211"/>
            <a:ext cx="5221686" cy="369332"/>
          </a:xfrm>
          <a:prstGeom prst="rect">
            <a:avLst/>
          </a:prstGeom>
        </p:spPr>
        <p:txBody>
          <a:bodyPr wrap="none">
            <a:spAutoFit/>
          </a:bodyPr>
          <a:lstStyle/>
          <a:p>
            <a:r>
              <a:rPr lang="en-US" dirty="0">
                <a:hlinkClick r:id="rId3"/>
              </a:rPr>
              <a:t>https://privacy.google.com/how-ads-work.html</a:t>
            </a:r>
            <a:endParaRPr lang="en-US" dirty="0"/>
          </a:p>
        </p:txBody>
      </p:sp>
    </p:spTree>
    <p:extLst>
      <p:ext uri="{BB962C8B-B14F-4D97-AF65-F5344CB8AC3E}">
        <p14:creationId xmlns:p14="http://schemas.microsoft.com/office/powerpoint/2010/main" val="2652337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573052" y="1535356"/>
            <a:ext cx="11164606" cy="3346133"/>
          </a:xfrm>
          <a:prstGeom prst="rect">
            <a:avLst/>
          </a:prstGeom>
        </p:spPr>
      </p:pic>
      <p:sp>
        <p:nvSpPr>
          <p:cNvPr id="4" name="Rectangle 3"/>
          <p:cNvSpPr/>
          <p:nvPr/>
        </p:nvSpPr>
        <p:spPr>
          <a:xfrm>
            <a:off x="6560343" y="6170414"/>
            <a:ext cx="5177315" cy="369332"/>
          </a:xfrm>
          <a:prstGeom prst="rect">
            <a:avLst/>
          </a:prstGeom>
        </p:spPr>
        <p:txBody>
          <a:bodyPr wrap="none">
            <a:spAutoFit/>
          </a:bodyPr>
          <a:lstStyle/>
          <a:p>
            <a:r>
              <a:rPr lang="en-US" dirty="0">
                <a:hlinkClick r:id="rId3"/>
              </a:rPr>
              <a:t>https://privacy.google.com/safer-internet.html</a:t>
            </a:r>
            <a:endParaRPr lang="en-US" dirty="0"/>
          </a:p>
        </p:txBody>
      </p:sp>
    </p:spTree>
    <p:extLst>
      <p:ext uri="{BB962C8B-B14F-4D97-AF65-F5344CB8AC3E}">
        <p14:creationId xmlns:p14="http://schemas.microsoft.com/office/powerpoint/2010/main" val="33140249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1293</TotalTime>
  <Words>1258</Words>
  <Application>Microsoft Office PowerPoint</Application>
  <PresentationFormat>Widescreen</PresentationFormat>
  <Paragraphs>109</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Calibri</vt:lpstr>
      <vt:lpstr>Calibri Light</vt:lpstr>
      <vt:lpstr>Rockwell</vt:lpstr>
      <vt:lpstr>Wingdings</vt:lpstr>
      <vt:lpstr>Atlas</vt:lpstr>
      <vt:lpstr>PowerPoint Presentation</vt:lpstr>
      <vt:lpstr>Key Considerations</vt:lpstr>
      <vt:lpstr>Google Entities Covered Under the Policy </vt:lpstr>
      <vt:lpstr>PowerPoint Presentation</vt:lpstr>
      <vt:lpstr>PowerPoint Presentation</vt:lpstr>
      <vt:lpstr>PowerPoint Presentation</vt:lpstr>
      <vt:lpstr>PowerPoint Presentation</vt:lpstr>
      <vt:lpstr>PowerPoint Presentation</vt:lpstr>
      <vt:lpstr>PowerPoint Presentation</vt:lpstr>
      <vt:lpstr>Google Claims to Put Consumers in the Driver’s Seat</vt:lpstr>
      <vt:lpstr>Information Google Collects</vt:lpstr>
      <vt:lpstr>Information Google Collects</vt:lpstr>
      <vt:lpstr>Information Google Collects</vt:lpstr>
      <vt:lpstr>Information Google Collects</vt:lpstr>
      <vt:lpstr>How Google Uses Your Information</vt:lpstr>
      <vt:lpstr>How Google Uses Your Information</vt:lpstr>
      <vt:lpstr>How Google Uses Your Information</vt:lpstr>
      <vt:lpstr>How Google Uses Your Information</vt:lpstr>
      <vt:lpstr>Transparency and Choice</vt:lpstr>
      <vt:lpstr>Information You Share</vt:lpstr>
      <vt:lpstr>Information Google Shares</vt:lpstr>
      <vt:lpstr>Information Security</vt:lpstr>
      <vt:lpstr>Compliance</vt:lpstr>
      <vt:lpstr>Changes to the Privacy Policy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Pentoney, Marcy (CMI-Atlanta)</dc:creator>
  <cp:lastModifiedBy>Jody Blanke</cp:lastModifiedBy>
  <cp:revision>16</cp:revision>
  <dcterms:created xsi:type="dcterms:W3CDTF">2017-07-03T18:18:13Z</dcterms:created>
  <dcterms:modified xsi:type="dcterms:W3CDTF">2017-07-05T22:32:22Z</dcterms:modified>
</cp:coreProperties>
</file>