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6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60119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1270000" y="4222749"/>
            <a:ext cx="10464800" cy="774703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800"/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标题文本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2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acial_recognition_system" TargetMode="External"/><Relationship Id="rId2" Type="http://schemas.openxmlformats.org/officeDocument/2006/relationships/hyperlink" Target="https://en.wikipedia.org/wiki/Facebook_like_button#Tracking" TargetMode="Externa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facebook.com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1A8F9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1041400" y="-1397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 sz="86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Privacy Law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3136900" y="5162548"/>
            <a:ext cx="10464800" cy="1371602"/>
          </a:xfrm>
          <a:prstGeom prst="rect">
            <a:avLst/>
          </a:prstGeom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 sz="66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Facebook</a:t>
            </a:r>
          </a:p>
        </p:txBody>
      </p:sp>
      <p:sp>
        <p:nvSpPr>
          <p:cNvPr id="121" name="Shape 121"/>
          <p:cNvSpPr/>
          <p:nvPr/>
        </p:nvSpPr>
        <p:spPr>
          <a:xfrm>
            <a:off x="7467327" y="7975599"/>
            <a:ext cx="42804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Shiwen(Sherry) Liu</a:t>
            </a:r>
          </a:p>
        </p:txBody>
      </p:sp>
      <p:pic>
        <p:nvPicPr>
          <p:cNvPr id="122" name="image1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1300" y="5899148"/>
            <a:ext cx="2870201" cy="2870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7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2664" y="1143000"/>
            <a:ext cx="9245271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8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00" y="5981698"/>
            <a:ext cx="3314700" cy="3314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6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1726" y="3302000"/>
            <a:ext cx="10755147" cy="549910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>
            <a:spLocks noGrp="1"/>
          </p:cNvSpPr>
          <p:nvPr>
            <p:ph type="title" idx="4294967295"/>
          </p:nvPr>
        </p:nvSpPr>
        <p:spPr>
          <a:xfrm>
            <a:off x="76200" y="685800"/>
            <a:ext cx="11099800" cy="1523455"/>
          </a:xfrm>
          <a:prstGeom prst="rect">
            <a:avLst/>
          </a:prstGeom>
          <a:gradFill>
            <a:gsLst>
              <a:gs pos="0">
                <a:srgbClr val="51A8F9"/>
              </a:gs>
              <a:gs pos="100000">
                <a:schemeClr val="accent1"/>
              </a:gs>
            </a:gsLst>
            <a:lin ang="5400000"/>
          </a:gradFill>
        </p:spPr>
        <p:txBody>
          <a:bodyPr/>
          <a:lstStyle>
            <a:lvl1pPr defTabSz="484886">
              <a:defRPr sz="5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“Ads” from third-parties on web site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9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50900" y="1390650"/>
            <a:ext cx="13004800" cy="872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>
            <a:spLocks noGrp="1"/>
          </p:cNvSpPr>
          <p:nvPr>
            <p:ph type="title" idx="4294967295"/>
          </p:nvPr>
        </p:nvSpPr>
        <p:spPr>
          <a:xfrm>
            <a:off x="292100" y="368300"/>
            <a:ext cx="11099800" cy="1637755"/>
          </a:xfrm>
          <a:prstGeom prst="rect">
            <a:avLst/>
          </a:prstGeom>
          <a:gradFill>
            <a:gsLst>
              <a:gs pos="0">
                <a:srgbClr val="51A8F9"/>
              </a:gs>
              <a:gs pos="100000">
                <a:schemeClr val="accent1"/>
              </a:gs>
            </a:gsLst>
            <a:lin ang="5400000"/>
          </a:gradFill>
        </p:spPr>
        <p:txBody>
          <a:bodyPr/>
          <a:lstStyle>
            <a:lvl1pPr algn="l" defTabSz="384047">
              <a:defRPr sz="5500" b="1">
                <a:solidFill>
                  <a:srgbClr val="2323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User profile/personal timeline (2011)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title" idx="4294967295"/>
          </p:nvPr>
        </p:nvSpPr>
        <p:spPr>
          <a:xfrm>
            <a:off x="177800" y="431800"/>
            <a:ext cx="11099800" cy="1511300"/>
          </a:xfrm>
          <a:prstGeom prst="rect">
            <a:avLst/>
          </a:prstGeom>
          <a:gradFill>
            <a:gsLst>
              <a:gs pos="0">
                <a:srgbClr val="51A8F9"/>
              </a:gs>
              <a:gs pos="100000">
                <a:schemeClr val="accent1"/>
              </a:gs>
            </a:gsLst>
            <a:lin ang="5400000"/>
          </a:gradFill>
        </p:spPr>
        <p:txBody>
          <a:bodyPr/>
          <a:lstStyle>
            <a:lvl1pPr algn="l" defTabSz="457200">
              <a:defRPr sz="6600" b="1">
                <a:solidFill>
                  <a:srgbClr val="2323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Criticisms and controversies</a:t>
            </a:r>
          </a:p>
        </p:txBody>
      </p:sp>
      <p:sp>
        <p:nvSpPr>
          <p:cNvPr id="180" name="Shape 180"/>
          <p:cNvSpPr/>
          <p:nvPr/>
        </p:nvSpPr>
        <p:spPr>
          <a:xfrm>
            <a:off x="139699" y="3006911"/>
            <a:ext cx="4798146" cy="615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>
                <a:solidFill>
                  <a:srgbClr val="0096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• </a:t>
            </a:r>
            <a:r>
              <a:rPr>
                <a:solidFill>
                  <a:srgbClr val="000000"/>
                </a:solidFill>
              </a:rPr>
              <a:t>Threats Internet Privacy</a:t>
            </a:r>
          </a:p>
        </p:txBody>
      </p:sp>
      <p:sp>
        <p:nvSpPr>
          <p:cNvPr id="181" name="Shape 181"/>
          <p:cNvSpPr/>
          <p:nvPr/>
        </p:nvSpPr>
        <p:spPr>
          <a:xfrm>
            <a:off x="134973" y="4271506"/>
            <a:ext cx="12735859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</a:t>
            </a:r>
            <a:r>
              <a:rPr dirty="0">
                <a:solidFill>
                  <a:schemeClr val="tx1"/>
                </a:solidFill>
              </a:rPr>
              <a:t>• Use of a widespread </a:t>
            </a:r>
            <a:r>
              <a:rPr u="sng" dirty="0">
                <a:solidFill>
                  <a:schemeClr val="tx1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"like" button on third-party websites </a:t>
            </a:r>
            <a:r>
              <a:rPr u="sng" dirty="0" smtClean="0">
                <a:solidFill>
                  <a:schemeClr val="tx1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tracking</a:t>
            </a:r>
            <a:endParaRPr lang="en-US" u="sng" dirty="0" smtClean="0">
              <a:solidFill>
                <a:schemeClr val="tx1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  <a:p>
            <a:pPr algn="l" defTabSz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sng" dirty="0" smtClean="0">
                <a:solidFill>
                  <a:schemeClr val="tx1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r>
              <a:rPr u="sng" dirty="0">
                <a:solidFill>
                  <a:schemeClr val="tx1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users</a:t>
            </a:r>
          </a:p>
        </p:txBody>
      </p:sp>
      <p:sp>
        <p:nvSpPr>
          <p:cNvPr id="182" name="Shape 182"/>
          <p:cNvSpPr/>
          <p:nvPr/>
        </p:nvSpPr>
        <p:spPr>
          <a:xfrm>
            <a:off x="279399" y="6016811"/>
            <a:ext cx="7269660" cy="615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>
                <a:solidFill>
                  <a:srgbClr val="2323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•</a:t>
            </a:r>
            <a:r>
              <a:rPr>
                <a:solidFill>
                  <a:srgbClr val="0096FF"/>
                </a:solidFill>
              </a:rPr>
              <a:t> </a:t>
            </a:r>
            <a:r>
              <a:t>Indefinite records of user information</a:t>
            </a:r>
          </a:p>
        </p:txBody>
      </p:sp>
      <p:sp>
        <p:nvSpPr>
          <p:cNvPr id="183" name="Shape 183"/>
          <p:cNvSpPr/>
          <p:nvPr/>
        </p:nvSpPr>
        <p:spPr>
          <a:xfrm>
            <a:off x="260423" y="7440704"/>
            <a:ext cx="7307611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•</a:t>
            </a:r>
            <a:r>
              <a:rPr>
                <a:solidFill>
                  <a:srgbClr val="0096FF"/>
                </a:solidFill>
              </a:rPr>
              <a:t> </a:t>
            </a:r>
            <a:r>
              <a:t>Automatic </a:t>
            </a:r>
            <a:r>
              <a:rPr>
                <a:uFill>
                  <a:solidFill>
                    <a:srgbClr val="0000FF"/>
                  </a:solidFill>
                </a:uFill>
                <a:hlinkClick r:id="rId3"/>
              </a:rPr>
              <a:t>facial recognition</a:t>
            </a:r>
            <a:r>
              <a:t> software</a:t>
            </a:r>
          </a:p>
        </p:txBody>
      </p:sp>
      <p:sp>
        <p:nvSpPr>
          <p:cNvPr id="184" name="Shape 184"/>
          <p:cNvSpPr/>
          <p:nvPr/>
        </p:nvSpPr>
        <p:spPr>
          <a:xfrm>
            <a:off x="339190" y="8864600"/>
            <a:ext cx="10777018" cy="615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>
                <a:solidFill>
                  <a:srgbClr val="2323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•</a:t>
            </a:r>
            <a:r>
              <a:rPr>
                <a:solidFill>
                  <a:srgbClr val="0096FF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Employer-employee account disclosure in the workplace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10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450" y="2527300"/>
            <a:ext cx="6350000" cy="629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11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99350" y="1790700"/>
            <a:ext cx="4991100" cy="7493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12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7365" y="4159517"/>
            <a:ext cx="9433270" cy="5308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1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7000" y="69850"/>
            <a:ext cx="13004800" cy="558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 idx="4294967295"/>
          </p:nvPr>
        </p:nvSpPr>
        <p:spPr>
          <a:xfrm>
            <a:off x="596900" y="533400"/>
            <a:ext cx="11252200" cy="2159000"/>
          </a:xfrm>
          <a:prstGeom prst="rect">
            <a:avLst/>
          </a:prstGeom>
        </p:spPr>
        <p:txBody>
          <a:bodyPr/>
          <a:lstStyle/>
          <a:p>
            <a:pPr algn="l" defTabSz="338835">
              <a:spcBef>
                <a:spcPts val="1800"/>
              </a:spcBef>
              <a:defRPr sz="4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Social networking website: </a:t>
            </a:r>
          </a:p>
          <a:p>
            <a:pPr algn="l" defTabSz="338835">
              <a:spcBef>
                <a:spcPts val="1800"/>
              </a:spcBef>
              <a:defRPr sz="3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www.facebook.com</a:t>
            </a:r>
          </a:p>
        </p:txBody>
      </p:sp>
      <p:sp>
        <p:nvSpPr>
          <p:cNvPr id="125" name="Shape 125"/>
          <p:cNvSpPr/>
          <p:nvPr/>
        </p:nvSpPr>
        <p:spPr>
          <a:xfrm>
            <a:off x="434912" y="2873561"/>
            <a:ext cx="5835775" cy="11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</a:t>
            </a:r>
            <a:r>
              <a:rPr>
                <a:solidFill>
                  <a:srgbClr val="0096FF"/>
                </a:solidFill>
              </a:rPr>
              <a:t>•</a:t>
            </a:r>
            <a:r>
              <a:t>  Origins in 2004 created by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Mark Elliot Zuckerberg </a:t>
            </a:r>
          </a:p>
        </p:txBody>
      </p:sp>
      <p:pic>
        <p:nvPicPr>
          <p:cNvPr id="126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3340" y="4616020"/>
            <a:ext cx="7623480" cy="47959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" name="Group 129"/>
          <p:cNvGrpSpPr/>
          <p:nvPr/>
        </p:nvGrpSpPr>
        <p:grpSpPr>
          <a:xfrm>
            <a:off x="7188199" y="1471187"/>
            <a:ext cx="5863956" cy="4542264"/>
            <a:chOff x="0" y="0"/>
            <a:chExt cx="5863954" cy="4542263"/>
          </a:xfrm>
        </p:grpSpPr>
        <p:pic>
          <p:nvPicPr>
            <p:cNvPr id="127" name="image2.t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6999" y="88900"/>
              <a:ext cx="5609956" cy="42120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" name="image3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5863956" cy="45422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3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266" y="558800"/>
            <a:ext cx="11768668" cy="8826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338745" y="652803"/>
            <a:ext cx="10054010" cy="1031194"/>
          </a:xfrm>
          <a:prstGeom prst="rect">
            <a:avLst/>
          </a:prstGeom>
          <a:gradFill>
            <a:gsLst>
              <a:gs pos="0">
                <a:srgbClr val="51A8F9"/>
              </a:gs>
              <a:gs pos="100000">
                <a:schemeClr val="accent1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Facebook “Platform”(2007)</a:t>
            </a:r>
          </a:p>
        </p:txBody>
      </p:sp>
      <p:sp>
        <p:nvSpPr>
          <p:cNvPr id="134" name="Shape 134"/>
          <p:cNvSpPr/>
          <p:nvPr/>
        </p:nvSpPr>
        <p:spPr>
          <a:xfrm>
            <a:off x="344101" y="2872502"/>
            <a:ext cx="787159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96FF"/>
                </a:solidFill>
              </a:defRPr>
            </a:pPr>
            <a:r>
              <a:t>• </a:t>
            </a:r>
            <a:r>
              <a: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Enables third parties to run (Games,etc.)</a:t>
            </a:r>
          </a:p>
        </p:txBody>
      </p:sp>
      <p:sp>
        <p:nvSpPr>
          <p:cNvPr id="135" name="Shape 135"/>
          <p:cNvSpPr/>
          <p:nvPr/>
        </p:nvSpPr>
        <p:spPr>
          <a:xfrm>
            <a:off x="657991" y="4400549"/>
            <a:ext cx="520893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•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“Platform Applications”:     </a:t>
            </a:r>
          </a:p>
        </p:txBody>
      </p:sp>
      <p:sp>
        <p:nvSpPr>
          <p:cNvPr id="136" name="Shape 136"/>
          <p:cNvSpPr/>
          <p:nvPr/>
        </p:nvSpPr>
        <p:spPr>
          <a:xfrm>
            <a:off x="548803" y="5636497"/>
            <a:ext cx="6955335" cy="347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8800"/>
              </a:lnSpc>
              <a:spcBef>
                <a:spcPts val="12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Access to profile information either user</a:t>
            </a:r>
          </a:p>
          <a:p>
            <a:pPr algn="l" defTabSz="457200">
              <a:lnSpc>
                <a:spcPts val="8800"/>
              </a:lnSpc>
              <a:spcBef>
                <a:spcPts val="12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or user’s friend authorization. </a:t>
            </a:r>
          </a:p>
          <a:p>
            <a:pPr algn="l" defTabSz="457200">
              <a:lnSpc>
                <a:spcPts val="8000"/>
              </a:lnSpc>
              <a:spcBef>
                <a:spcPts val="12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e.g. Provide friend’s Birthday reminder </a:t>
            </a:r>
          </a:p>
          <a:p>
            <a:pPr algn="l" defTabSz="457200">
              <a:lnSpc>
                <a:spcPts val="8000"/>
              </a:lnSpc>
              <a:spcBef>
                <a:spcPts val="12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even if friends never authorized the application </a:t>
            </a: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37" name="page4image35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86800" y="3143250"/>
            <a:ext cx="3886200" cy="648970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8686800" y="2914649"/>
            <a:ext cx="1905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179896" y="678202"/>
            <a:ext cx="9851009" cy="1031194"/>
          </a:xfrm>
          <a:prstGeom prst="rect">
            <a:avLst/>
          </a:prstGeom>
          <a:gradFill>
            <a:gsLst>
              <a:gs pos="0">
                <a:srgbClr val="51A8F9"/>
              </a:gs>
              <a:gs pos="100000">
                <a:schemeClr val="accent1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Profile Privacy Page (2009)</a:t>
            </a:r>
          </a:p>
        </p:txBody>
      </p:sp>
      <p:sp>
        <p:nvSpPr>
          <p:cNvPr id="141" name="Shape 141"/>
          <p:cNvSpPr/>
          <p:nvPr/>
        </p:nvSpPr>
        <p:spPr>
          <a:xfrm>
            <a:off x="159045" y="2584449"/>
            <a:ext cx="468570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•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Profile Privacy setting:</a:t>
            </a:r>
          </a:p>
        </p:txBody>
      </p:sp>
      <p:sp>
        <p:nvSpPr>
          <p:cNvPr id="142" name="Shape 142"/>
          <p:cNvSpPr/>
          <p:nvPr/>
        </p:nvSpPr>
        <p:spPr>
          <a:xfrm>
            <a:off x="832544" y="3441312"/>
            <a:ext cx="7402712" cy="615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“Only Friends” or “Friends of  Friends”</a:t>
            </a:r>
          </a:p>
        </p:txBody>
      </p:sp>
      <p:sp>
        <p:nvSpPr>
          <p:cNvPr id="143" name="Shape 143"/>
          <p:cNvSpPr/>
          <p:nvPr/>
        </p:nvSpPr>
        <p:spPr>
          <a:xfrm>
            <a:off x="153539" y="8944547"/>
            <a:ext cx="10487919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• “Applications” “Apps” or “Applications and Websites”</a:t>
            </a:r>
          </a:p>
        </p:txBody>
      </p:sp>
      <p:pic>
        <p:nvPicPr>
          <p:cNvPr id="144" name="image5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0764" y="4266052"/>
            <a:ext cx="5601726" cy="4469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936450" y="2616199"/>
            <a:ext cx="556930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96FF"/>
                </a:solidFill>
              </a:defRPr>
            </a:pPr>
            <a:r>
              <a:t>• </a:t>
            </a:r>
            <a:r>
              <a: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“Publicly available”(“PAI”)</a:t>
            </a:r>
          </a:p>
        </p:txBody>
      </p:sp>
      <p:sp>
        <p:nvSpPr>
          <p:cNvPr id="147" name="Shape 147"/>
          <p:cNvSpPr>
            <a:spLocks noGrp="1"/>
          </p:cNvSpPr>
          <p:nvPr>
            <p:ph type="title" idx="4294967295"/>
          </p:nvPr>
        </p:nvSpPr>
        <p:spPr>
          <a:xfrm>
            <a:off x="63500" y="419099"/>
            <a:ext cx="11099800" cy="1511303"/>
          </a:xfrm>
          <a:prstGeom prst="rect">
            <a:avLst/>
          </a:prstGeom>
          <a:gradFill>
            <a:gsLst>
              <a:gs pos="0">
                <a:srgbClr val="51A8F9"/>
              </a:gs>
              <a:gs pos="100000">
                <a:schemeClr val="accent1"/>
              </a:gs>
            </a:gsLst>
            <a:lin ang="5400000"/>
          </a:gradFill>
        </p:spPr>
        <p:txBody>
          <a:bodyPr/>
          <a:lstStyle>
            <a:lvl1pPr algn="l">
              <a:defRPr sz="66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Privacy Policy changed (2009)</a:t>
            </a:r>
          </a:p>
        </p:txBody>
      </p:sp>
      <p:sp>
        <p:nvSpPr>
          <p:cNvPr id="148" name="Shape 148"/>
          <p:cNvSpPr/>
          <p:nvPr/>
        </p:nvSpPr>
        <p:spPr>
          <a:xfrm>
            <a:off x="1699034" y="5244727"/>
            <a:ext cx="9124132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• No longer restrict the visibility of pic and pages</a:t>
            </a:r>
          </a:p>
        </p:txBody>
      </p:sp>
      <p:sp>
        <p:nvSpPr>
          <p:cNvPr id="149" name="Shape 149"/>
          <p:cNvSpPr/>
          <p:nvPr/>
        </p:nvSpPr>
        <p:spPr>
          <a:xfrm>
            <a:off x="960137" y="4057277"/>
            <a:ext cx="68681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96FF"/>
                </a:solidFill>
              </a:defRPr>
            </a:pPr>
            <a:r>
              <a:t>•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“the December Privacy Changes” :</a:t>
            </a:r>
          </a:p>
        </p:txBody>
      </p:sp>
      <p:sp>
        <p:nvSpPr>
          <p:cNvPr id="150" name="Shape 150"/>
          <p:cNvSpPr/>
          <p:nvPr/>
        </p:nvSpPr>
        <p:spPr>
          <a:xfrm>
            <a:off x="1597583" y="6603255"/>
            <a:ext cx="8971434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• All prior user choices to do so were overridden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 idx="4294967295"/>
          </p:nvPr>
        </p:nvSpPr>
        <p:spPr>
          <a:xfrm>
            <a:off x="12700" y="532456"/>
            <a:ext cx="11099800" cy="1474145"/>
          </a:xfrm>
          <a:prstGeom prst="rect">
            <a:avLst/>
          </a:prstGeom>
          <a:gradFill>
            <a:gsLst>
              <a:gs pos="0">
                <a:srgbClr val="51A8F9"/>
              </a:gs>
              <a:gs pos="100000">
                <a:schemeClr val="accent1"/>
              </a:gs>
            </a:gsLst>
            <a:lin ang="5400000"/>
          </a:gradFill>
        </p:spPr>
        <p:txBody>
          <a:bodyPr/>
          <a:lstStyle>
            <a:lvl1pPr algn="l">
              <a:defRPr sz="66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Privacy Policy changed (2009)</a:t>
            </a:r>
          </a:p>
        </p:txBody>
      </p:sp>
      <p:sp>
        <p:nvSpPr>
          <p:cNvPr id="153" name="Shape 153"/>
          <p:cNvSpPr/>
          <p:nvPr/>
        </p:nvSpPr>
        <p:spPr>
          <a:xfrm>
            <a:off x="-56680" y="2749549"/>
            <a:ext cx="450756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96FF"/>
                </a:solidFill>
              </a:defRPr>
            </a:pPr>
            <a:r>
              <a:t>• </a:t>
            </a:r>
            <a:r>
              <a: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 introductory page:</a:t>
            </a:r>
          </a:p>
        </p:txBody>
      </p:sp>
      <p:sp>
        <p:nvSpPr>
          <p:cNvPr id="154" name="Shape 154"/>
          <p:cNvSpPr/>
          <p:nvPr/>
        </p:nvSpPr>
        <p:spPr>
          <a:xfrm>
            <a:off x="-43844" y="5568950"/>
            <a:ext cx="448188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96FF"/>
                </a:solidFill>
              </a:defRPr>
            </a:pPr>
            <a:r>
              <a:t>• </a:t>
            </a:r>
            <a:r>
              <a: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Privacy update pages:</a:t>
            </a:r>
          </a:p>
        </p:txBody>
      </p:sp>
      <p:sp>
        <p:nvSpPr>
          <p:cNvPr id="155" name="Shape 155"/>
          <p:cNvSpPr/>
          <p:nvPr/>
        </p:nvSpPr>
        <p:spPr>
          <a:xfrm>
            <a:off x="-806480" y="8388351"/>
            <a:ext cx="14478001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0947" indent="-360947">
              <a:buSzPct val="100000"/>
              <a:buChar char="•"/>
              <a:defRPr>
                <a:solidFill>
                  <a:srgbClr val="0096FF"/>
                </a:solidFill>
              </a:defRPr>
            </a:pPr>
            <a:r>
              <a:rPr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conformation page</a:t>
            </a:r>
            <a:r>
              <a:rPr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which </a:t>
            </a:r>
            <a:r>
              <a:rPr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summarized the user’s updated Privacy settings.  </a:t>
            </a: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54173" y="3580786"/>
            <a:ext cx="12756697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8000"/>
              </a:lnSpc>
              <a:spcBef>
                <a:spcPts val="12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We’re making some changes to give you more control of your information and help </a:t>
            </a:r>
            <a:r>
              <a:rPr dirty="0" smtClean="0"/>
              <a:t>you</a:t>
            </a:r>
            <a:endParaRPr lang="en-US" dirty="0" smtClean="0"/>
          </a:p>
          <a:p>
            <a:pPr>
              <a:lnSpc>
                <a:spcPct val="100000"/>
              </a:lnSpc>
            </a:pPr>
            <a:r>
              <a:rPr dirty="0" smtClean="0"/>
              <a:t> </a:t>
            </a:r>
            <a:r>
              <a:rPr dirty="0"/>
              <a:t>stay connected. We’ve simplified the Privacy page and added the ability to set </a:t>
            </a:r>
            <a:r>
              <a:rPr dirty="0" smtClean="0"/>
              <a:t>privacy</a:t>
            </a:r>
            <a:endParaRPr lang="en-US" dirty="0" smtClean="0"/>
          </a:p>
          <a:p>
            <a:pPr>
              <a:lnSpc>
                <a:spcPct val="100000"/>
              </a:lnSpc>
            </a:pPr>
            <a:r>
              <a:rPr dirty="0" smtClean="0"/>
              <a:t> </a:t>
            </a:r>
            <a:r>
              <a:rPr dirty="0"/>
              <a:t>on everything you share, from status updates to photos. </a:t>
            </a:r>
          </a:p>
        </p:txBody>
      </p:sp>
      <p:sp>
        <p:nvSpPr>
          <p:cNvPr id="157" name="Shape 157"/>
          <p:cNvSpPr/>
          <p:nvPr/>
        </p:nvSpPr>
        <p:spPr>
          <a:xfrm>
            <a:off x="160535" y="6343036"/>
            <a:ext cx="12474569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8000"/>
              </a:lnSpc>
              <a:spcBef>
                <a:spcPts val="12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Facebook’s new, simplified privacy settings give you more control over </a:t>
            </a:r>
            <a:r>
              <a:rPr dirty="0" smtClean="0"/>
              <a:t>information</a:t>
            </a:r>
            <a:endParaRPr lang="en-US" dirty="0" smtClean="0"/>
          </a:p>
          <a:p>
            <a:pPr>
              <a:lnSpc>
                <a:spcPct val="100000"/>
              </a:lnSpc>
            </a:pPr>
            <a:r>
              <a:rPr dirty="0" smtClean="0"/>
              <a:t> </a:t>
            </a:r>
            <a:r>
              <a:rPr dirty="0"/>
              <a:t>you share. We’ve recommended settings below, but you can choose to apply your </a:t>
            </a:r>
            <a:r>
              <a:rPr dirty="0" smtClean="0"/>
              <a:t>old</a:t>
            </a:r>
            <a:endParaRPr lang="en-US" dirty="0" smtClean="0"/>
          </a:p>
          <a:p>
            <a:pPr>
              <a:lnSpc>
                <a:spcPct val="100000"/>
              </a:lnSpc>
            </a:pPr>
            <a:r>
              <a:rPr dirty="0" smtClean="0"/>
              <a:t> </a:t>
            </a:r>
            <a:r>
              <a:rPr dirty="0"/>
              <a:t>settings to any of the fields.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 idx="4294967295"/>
          </p:nvPr>
        </p:nvSpPr>
        <p:spPr>
          <a:xfrm>
            <a:off x="50800" y="571500"/>
            <a:ext cx="11099800" cy="1523455"/>
          </a:xfrm>
          <a:prstGeom prst="rect">
            <a:avLst/>
          </a:prstGeom>
          <a:gradFill>
            <a:gsLst>
              <a:gs pos="0">
                <a:srgbClr val="51A8F9"/>
              </a:gs>
              <a:gs pos="100000">
                <a:schemeClr val="accent1"/>
              </a:gs>
            </a:gsLst>
            <a:lin ang="5400000"/>
          </a:gradFill>
        </p:spPr>
        <p:txBody>
          <a:bodyPr/>
          <a:lstStyle>
            <a:lvl1pPr>
              <a:defRPr sz="66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PAI threats to users’ safety</a:t>
            </a:r>
          </a:p>
        </p:txBody>
      </p:sp>
      <p:sp>
        <p:nvSpPr>
          <p:cNvPr id="160" name="Shape 160"/>
          <p:cNvSpPr/>
          <p:nvPr/>
        </p:nvSpPr>
        <p:spPr>
          <a:xfrm>
            <a:off x="-26419" y="5327649"/>
            <a:ext cx="843483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96FF"/>
                </a:solidFill>
              </a:defRPr>
            </a:pPr>
            <a:r>
              <a:t>• </a:t>
            </a:r>
            <a:r>
              <a: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User’s friend List became visible to anyone</a:t>
            </a:r>
          </a:p>
        </p:txBody>
      </p:sp>
      <p:sp>
        <p:nvSpPr>
          <p:cNvPr id="161" name="Shape 161"/>
          <p:cNvSpPr/>
          <p:nvPr/>
        </p:nvSpPr>
        <p:spPr>
          <a:xfrm>
            <a:off x="-46214" y="2778453"/>
            <a:ext cx="611222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96FF"/>
                </a:solidFill>
              </a:defRPr>
            </a:pPr>
            <a:r>
              <a:t>• </a:t>
            </a:r>
            <a:r>
              <a: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User’s page is visible to public</a:t>
            </a:r>
          </a:p>
        </p:txBody>
      </p:sp>
      <p:sp>
        <p:nvSpPr>
          <p:cNvPr id="162" name="Shape 162"/>
          <p:cNvSpPr/>
          <p:nvPr/>
        </p:nvSpPr>
        <p:spPr>
          <a:xfrm>
            <a:off x="-59050" y="7647305"/>
            <a:ext cx="613789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96FF"/>
                </a:solidFill>
              </a:defRPr>
            </a:pPr>
            <a:r>
              <a:rPr dirty="0"/>
              <a:t>• </a:t>
            </a:r>
            <a:r>
              <a:rPr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User’s Profile Photo </a:t>
            </a:r>
            <a:r>
              <a:rPr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divulged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49212" y="3843281"/>
            <a:ext cx="11915776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e.g. Exposing controversial political views or sensitive information to third parties.</a:t>
            </a:r>
          </a:p>
        </p:txBody>
      </p:sp>
      <p:sp>
        <p:nvSpPr>
          <p:cNvPr id="164" name="Shape 164"/>
          <p:cNvSpPr/>
          <p:nvPr/>
        </p:nvSpPr>
        <p:spPr>
          <a:xfrm>
            <a:off x="-63935" y="6452802"/>
            <a:ext cx="11049870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e.g. Reveal user’s sexual orientation, or business relationship to third parties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 idx="4294967295"/>
          </p:nvPr>
        </p:nvSpPr>
        <p:spPr>
          <a:xfrm>
            <a:off x="12700" y="635000"/>
            <a:ext cx="11099800" cy="1523455"/>
          </a:xfrm>
          <a:prstGeom prst="rect">
            <a:avLst/>
          </a:prstGeom>
          <a:gradFill>
            <a:gsLst>
              <a:gs pos="0">
                <a:srgbClr val="51A8F9"/>
              </a:gs>
              <a:gs pos="100000">
                <a:schemeClr val="accent1"/>
              </a:gs>
            </a:gsLst>
            <a:lin ang="5400000"/>
          </a:gradFill>
        </p:spPr>
        <p:txBody>
          <a:bodyPr/>
          <a:lstStyle>
            <a:lvl1pPr defTabSz="484886">
              <a:defRPr sz="5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“Ads” from third-parties on web site</a:t>
            </a:r>
          </a:p>
        </p:txBody>
      </p:sp>
      <p:sp>
        <p:nvSpPr>
          <p:cNvPr id="167" name="Shape 167"/>
          <p:cNvSpPr/>
          <p:nvPr/>
        </p:nvSpPr>
        <p:spPr>
          <a:xfrm>
            <a:off x="77502" y="3256896"/>
            <a:ext cx="12678151" cy="1665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>
                <a:solidFill>
                  <a:srgbClr val="0096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• </a:t>
            </a:r>
            <a:r>
              <a:rPr dirty="0">
                <a:solidFill>
                  <a:srgbClr val="000000"/>
                </a:solidFill>
              </a:rPr>
              <a:t>Facebook </a:t>
            </a:r>
            <a:r>
              <a:rPr dirty="0">
                <a:solidFill>
                  <a:srgbClr val="FF2600"/>
                </a:solidFill>
              </a:rPr>
              <a:t>may</a:t>
            </a:r>
            <a:r>
              <a:rPr dirty="0">
                <a:solidFill>
                  <a:srgbClr val="000000"/>
                </a:solidFill>
              </a:rPr>
              <a:t> use information in your profile without identifying </a:t>
            </a:r>
            <a:endParaRPr lang="en-US" dirty="0" smtClean="0">
              <a:solidFill>
                <a:srgbClr val="000000"/>
              </a:solidFill>
            </a:endParaRPr>
          </a:p>
          <a:p>
            <a:pPr algn="l">
              <a:lnSpc>
                <a:spcPct val="150000"/>
              </a:lnSpc>
              <a:defRPr>
                <a:solidFill>
                  <a:srgbClr val="0096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smtClean="0">
                <a:solidFill>
                  <a:srgbClr val="000000"/>
                </a:solidFill>
              </a:rPr>
              <a:t>  you </a:t>
            </a:r>
            <a:r>
              <a:rPr dirty="0">
                <a:solidFill>
                  <a:srgbClr val="000000"/>
                </a:solidFill>
              </a:rPr>
              <a:t>as an individual to third parties.</a:t>
            </a:r>
          </a:p>
        </p:txBody>
      </p:sp>
      <p:sp>
        <p:nvSpPr>
          <p:cNvPr id="168" name="Shape 168"/>
          <p:cNvSpPr/>
          <p:nvPr/>
        </p:nvSpPr>
        <p:spPr>
          <a:xfrm>
            <a:off x="41993" y="6406495"/>
            <a:ext cx="12921807" cy="1665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>
                <a:solidFill>
                  <a:srgbClr val="0096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• </a:t>
            </a:r>
            <a:r>
              <a:rPr dirty="0">
                <a:solidFill>
                  <a:srgbClr val="000000"/>
                </a:solidFill>
              </a:rPr>
              <a:t>Still others asked to be opted-out of having their information </a:t>
            </a:r>
            <a:r>
              <a:rPr dirty="0" smtClean="0">
                <a:solidFill>
                  <a:srgbClr val="000000"/>
                </a:solidFill>
              </a:rPr>
              <a:t>shared</a:t>
            </a:r>
            <a:endParaRPr lang="en-US" dirty="0" smtClean="0">
              <a:solidFill>
                <a:srgbClr val="000000"/>
              </a:solidFill>
            </a:endParaRPr>
          </a:p>
          <a:p>
            <a:pPr algn="l">
              <a:lnSpc>
                <a:spcPct val="150000"/>
              </a:lnSpc>
              <a:defRPr>
                <a:solidFill>
                  <a:srgbClr val="0096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dirty="0" smtClean="0">
                <a:solidFill>
                  <a:srgbClr val="000000"/>
                </a:solidFill>
              </a:rPr>
              <a:t>with </a:t>
            </a:r>
            <a:r>
              <a:rPr dirty="0">
                <a:solidFill>
                  <a:srgbClr val="000000"/>
                </a:solidFill>
              </a:rPr>
              <a:t>advertisers.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402</Words>
  <Application>Microsoft Office PowerPoint</Application>
  <PresentationFormat>Custom</PresentationFormat>
  <Paragraphs>54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Helvetica</vt:lpstr>
      <vt:lpstr>Helvetica Light</vt:lpstr>
      <vt:lpstr>Helvetica Neue</vt:lpstr>
      <vt:lpstr>Times</vt:lpstr>
      <vt:lpstr>Times New Roman</vt:lpstr>
      <vt:lpstr>White</vt:lpstr>
      <vt:lpstr>Privacy Law</vt:lpstr>
      <vt:lpstr>Social networking website:               www.facebook.com</vt:lpstr>
      <vt:lpstr>PowerPoint Presentation</vt:lpstr>
      <vt:lpstr>PowerPoint Presentation</vt:lpstr>
      <vt:lpstr>PowerPoint Presentation</vt:lpstr>
      <vt:lpstr>Privacy Policy changed (2009)</vt:lpstr>
      <vt:lpstr>Privacy Policy changed (2009)</vt:lpstr>
      <vt:lpstr>PAI threats to users’ safety</vt:lpstr>
      <vt:lpstr>“Ads” from third-parties on web site</vt:lpstr>
      <vt:lpstr>PowerPoint Presentation</vt:lpstr>
      <vt:lpstr>“Ads” from third-parties on web site</vt:lpstr>
      <vt:lpstr>User profile/personal timeline (2011)</vt:lpstr>
      <vt:lpstr>Criticisms and controversies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Privacy Law</dc:title>
  <dc:creator>Jody Blanke</dc:creator>
  <cp:lastModifiedBy>Jody Blanke</cp:lastModifiedBy>
  <cp:revision>5</cp:revision>
  <dcterms:modified xsi:type="dcterms:W3CDTF">2017-07-05T22:45:21Z</dcterms:modified>
</cp:coreProperties>
</file>