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69" r:id="rId4"/>
    <p:sldId id="266" r:id="rId5"/>
    <p:sldId id="267" r:id="rId6"/>
    <p:sldId id="268" r:id="rId7"/>
    <p:sldId id="270" r:id="rId8"/>
    <p:sldId id="276" r:id="rId9"/>
    <p:sldId id="271" r:id="rId10"/>
    <p:sldId id="272" r:id="rId11"/>
    <p:sldId id="273" r:id="rId12"/>
    <p:sldId id="275" r:id="rId13"/>
    <p:sldId id="277" r:id="rId14"/>
    <p:sldId id="280" r:id="rId15"/>
    <p:sldId id="278" r:id="rId16"/>
    <p:sldId id="279"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397" autoAdjust="0"/>
    <p:restoredTop sz="94660"/>
  </p:normalViewPr>
  <p:slideViewPr>
    <p:cSldViewPr>
      <p:cViewPr varScale="1">
        <p:scale>
          <a:sx n="110" d="100"/>
          <a:sy n="110" d="100"/>
        </p:scale>
        <p:origin x="1602" y="10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n-US"/>
              <a:t>Click to edit Master title style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FC97EAF-57CA-4615-8ABA-60FB33CAE3C5}" type="datetimeFigureOut">
              <a:rPr lang="en-US" smtClean="0"/>
              <a:t>7/5/2017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28E1BD-56EB-4B03-8738-7B52912B03B1}"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FC97EAF-57CA-4615-8ABA-60FB33CAE3C5}" type="datetimeFigureOut">
              <a:rPr lang="en-US" smtClean="0"/>
              <a:t>7/5/2017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28E1BD-56EB-4B03-8738-7B52912B03B1}"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8FC97EAF-57CA-4615-8ABA-60FB33CAE3C5}" type="datetimeFigureOut">
              <a:rPr lang="en-US" smtClean="0"/>
              <a:t>7/5/2017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28E1BD-56EB-4B03-8738-7B52912B03B1}" type="slidenum">
              <a:rPr lang="en-US" smtClean="0"/>
              <a:t>‹#›</a:t>
            </a:fld>
            <a:endParaRPr lang="en-US"/>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FC97EAF-57CA-4615-8ABA-60FB33CAE3C5}" type="datetimeFigureOut">
              <a:rPr lang="en-US" smtClean="0"/>
              <a:t>7/5/2017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28E1BD-56EB-4B03-8738-7B52912B03B1}" type="slidenum">
              <a:rPr lang="en-US" smtClean="0"/>
              <a:t>‹#›</a:t>
            </a:fld>
            <a:endParaRPr lang="en-US"/>
          </a:p>
        </p:txBody>
      </p:sp>
      <p:sp>
        <p:nvSpPr>
          <p:cNvPr id="7" name="Title 6"/>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FC97EAF-57CA-4615-8ABA-60FB33CAE3C5}" type="datetimeFigureOut">
              <a:rPr lang="en-US" smtClean="0"/>
              <a:t>7/5/2017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28E1BD-56EB-4B03-8738-7B52912B03B1}"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Date Placeholder 4"/>
          <p:cNvSpPr>
            <a:spLocks noGrp="1"/>
          </p:cNvSpPr>
          <p:nvPr>
            <p:ph type="dt" sz="half" idx="10"/>
          </p:nvPr>
        </p:nvSpPr>
        <p:spPr/>
        <p:txBody>
          <a:bodyPr/>
          <a:lstStyle/>
          <a:p>
            <a:fld id="{8FC97EAF-57CA-4615-8ABA-60FB33CAE3C5}" type="datetimeFigureOut">
              <a:rPr lang="en-US" smtClean="0"/>
              <a:t>7/5/2017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C28E1BD-56EB-4B03-8738-7B52912B03B1}" type="slidenum">
              <a:rPr lang="en-US" smtClean="0"/>
              <a:t>‹#›</a:t>
            </a:fld>
            <a:endParaRPr lang="en-US"/>
          </a:p>
        </p:txBody>
      </p:sp>
      <p:sp>
        <p:nvSpPr>
          <p:cNvPr id="9" name="Content Placeholder 8"/>
          <p:cNvSpPr>
            <a:spLocks noGrp="1"/>
          </p:cNvSpPr>
          <p:nvPr>
            <p:ph sz="quarter" idx="13"/>
          </p:nvPr>
        </p:nvSpPr>
        <p:spPr>
          <a:xfrm>
            <a:off x="676655" y="2679192"/>
            <a:ext cx="3822192" cy="34472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Content Placeholder 10"/>
          <p:cNvSpPr>
            <a:spLocks noGrp="1"/>
          </p:cNvSpPr>
          <p:nvPr>
            <p:ph sz="quarter" idx="14"/>
          </p:nvPr>
        </p:nvSpPr>
        <p:spPr>
          <a:xfrm>
            <a:off x="4645152" y="2679192"/>
            <a:ext cx="3822192" cy="34472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FC97EAF-57CA-4615-8ABA-60FB33CAE3C5}" type="datetimeFigureOut">
              <a:rPr lang="en-US" smtClean="0"/>
              <a:t>7/5/2017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C28E1BD-56EB-4B03-8738-7B52912B03B1}"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FC97EAF-57CA-4615-8ABA-60FB33CAE3C5}" type="datetimeFigureOut">
              <a:rPr lang="en-US" smtClean="0"/>
              <a:t>7/5/2017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C28E1BD-56EB-4B03-8738-7B52912B03B1}"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8FC97EAF-57CA-4615-8ABA-60FB33CAE3C5}" type="datetimeFigureOut">
              <a:rPr lang="en-US" smtClean="0"/>
              <a:t>7/5/2017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C28E1BD-56EB-4B03-8738-7B52912B03B1}"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8FC97EAF-57CA-4615-8ABA-60FB33CAE3C5}" type="datetimeFigureOut">
              <a:rPr lang="en-US" smtClean="0"/>
              <a:t>7/5/2017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C28E1BD-56EB-4B03-8738-7B52912B03B1}" type="slidenum">
              <a:rPr lang="en-US" smtClean="0"/>
              <a:t>‹#›</a:t>
            </a:fld>
            <a:endParaRPr lang="en-US"/>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n-US"/>
              <a:t>Click to edit Master title style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n-US"/>
              <a:t>Click to edit Master title style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FC97EAF-57CA-4615-8ABA-60FB33CAE3C5}" type="datetimeFigureOut">
              <a:rPr lang="en-US" smtClean="0"/>
              <a:t>7/5/2017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C28E1BD-56EB-4B03-8738-7B52912B03B1}" type="slidenum">
              <a:rPr lang="en-US" smtClean="0"/>
              <a:t>‹#›</a:t>
            </a:fld>
            <a:endParaRPr lang="en-US"/>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8FC97EAF-57CA-4615-8ABA-60FB33CAE3C5}" type="datetimeFigureOut">
              <a:rPr lang="en-US" smtClean="0"/>
              <a:t>7/5/2017</a:t>
            </a:fld>
            <a:endParaRPr lang="en-US"/>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en-US"/>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FC28E1BD-56EB-4B03-8738-7B52912B03B1}" type="slidenum">
              <a:rPr lang="en-US" smtClean="0"/>
              <a:t>‹#›</a:t>
            </a:fld>
            <a:endParaRPr lang="en-US"/>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4.jp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a:latin typeface="Andale WT" panose="020B0502000000000004" pitchFamily="34" charset="-128"/>
                <a:ea typeface="Andale WT" panose="020B0502000000000004" pitchFamily="34" charset="-128"/>
                <a:cs typeface="Andale WT" panose="020B0502000000000004" pitchFamily="34" charset="-128"/>
              </a:rPr>
              <a:t>Facebook privacy policy</a:t>
            </a:r>
          </a:p>
        </p:txBody>
      </p:sp>
      <p:sp>
        <p:nvSpPr>
          <p:cNvPr id="3" name="Subtitle 2"/>
          <p:cNvSpPr>
            <a:spLocks noGrp="1"/>
          </p:cNvSpPr>
          <p:nvPr>
            <p:ph type="subTitle" idx="1"/>
          </p:nvPr>
        </p:nvSpPr>
        <p:spPr>
          <a:xfrm>
            <a:off x="1371600" y="3556000"/>
            <a:ext cx="6400800" cy="2235200"/>
          </a:xfrm>
        </p:spPr>
        <p:txBody>
          <a:bodyPr>
            <a:normAutofit/>
          </a:bodyPr>
          <a:lstStyle/>
          <a:p>
            <a:endParaRPr lang="en-US" sz="2000" dirty="0">
              <a:latin typeface="Andale WT" panose="020B0502000000000004" pitchFamily="34" charset="-128"/>
              <a:ea typeface="Andale WT" panose="020B0502000000000004" pitchFamily="34" charset="-128"/>
              <a:cs typeface="Andale WT" panose="020B0502000000000004" pitchFamily="34" charset="-128"/>
            </a:endParaRPr>
          </a:p>
          <a:p>
            <a:r>
              <a:rPr lang="en-US" sz="2000" b="1" dirty="0">
                <a:latin typeface="Andale WT" panose="020B0502000000000004" pitchFamily="34" charset="-128"/>
                <a:ea typeface="Andale WT" panose="020B0502000000000004" pitchFamily="34" charset="-128"/>
                <a:cs typeface="Andale WT" panose="020B0502000000000004" pitchFamily="34" charset="-128"/>
              </a:rPr>
              <a:t>Ibrahim Kante</a:t>
            </a:r>
          </a:p>
          <a:p>
            <a:endParaRPr lang="en-US" sz="2000" b="1" dirty="0">
              <a:latin typeface="Andale WT" panose="020B0502000000000004" pitchFamily="34" charset="-128"/>
              <a:ea typeface="Andale WT" panose="020B0502000000000004" pitchFamily="34" charset="-128"/>
              <a:cs typeface="Andale WT" panose="020B0502000000000004" pitchFamily="34" charset="-128"/>
            </a:endParaRPr>
          </a:p>
          <a:p>
            <a:endParaRPr lang="en-US" sz="2000" b="1" dirty="0">
              <a:latin typeface="Andale WT" panose="020B0502000000000004" pitchFamily="34" charset="-128"/>
              <a:ea typeface="Andale WT" panose="020B0502000000000004" pitchFamily="34" charset="-128"/>
              <a:cs typeface="Andale WT" panose="020B0502000000000004" pitchFamily="34" charset="-128"/>
            </a:endParaRPr>
          </a:p>
          <a:p>
            <a:endParaRPr lang="en-US" sz="2000" b="1" dirty="0">
              <a:latin typeface="Andale WT" panose="020B0502000000000004" pitchFamily="34" charset="-128"/>
              <a:ea typeface="Andale WT" panose="020B0502000000000004" pitchFamily="34" charset="-128"/>
              <a:cs typeface="Andale WT" panose="020B0502000000000004" pitchFamily="34" charset="-128"/>
            </a:endParaRPr>
          </a:p>
          <a:p>
            <a:r>
              <a:rPr lang="en-US" b="1" dirty="0">
                <a:latin typeface="Andale WT" panose="020B0502000000000004" pitchFamily="34" charset="-128"/>
                <a:ea typeface="Andale WT" panose="020B0502000000000004" pitchFamily="34" charset="-128"/>
                <a:cs typeface="Andale WT" panose="020B0502000000000004" pitchFamily="34" charset="-128"/>
              </a:rPr>
              <a:t>  </a:t>
            </a:r>
            <a:r>
              <a:rPr lang="en-US" sz="1800" b="1" dirty="0">
                <a:latin typeface="Andale WT" panose="020B0502000000000004" pitchFamily="34" charset="-128"/>
                <a:ea typeface="Andale WT" panose="020B0502000000000004" pitchFamily="34" charset="-128"/>
                <a:cs typeface="Andale WT" panose="020B0502000000000004" pitchFamily="34" charset="-128"/>
              </a:rPr>
              <a:t>Dr. </a:t>
            </a:r>
            <a:r>
              <a:rPr lang="en-US" sz="1800" b="1" dirty="0" err="1">
                <a:latin typeface="Andale WT" panose="020B0502000000000004" pitchFamily="34" charset="-128"/>
                <a:ea typeface="Andale WT" panose="020B0502000000000004" pitchFamily="34" charset="-128"/>
                <a:cs typeface="Andale WT" panose="020B0502000000000004" pitchFamily="34" charset="-128"/>
              </a:rPr>
              <a:t>Blanke</a:t>
            </a:r>
            <a:endParaRPr lang="en-US" sz="1800" b="1" dirty="0">
              <a:latin typeface="Andale WT" panose="020B0502000000000004" pitchFamily="34" charset="-128"/>
              <a:ea typeface="Andale WT" panose="020B0502000000000004" pitchFamily="34" charset="-128"/>
              <a:cs typeface="Andale WT" panose="020B0502000000000004" pitchFamily="34" charset="-128"/>
            </a:endParaRPr>
          </a:p>
          <a:p>
            <a:endParaRPr lang="en-US" dirty="0"/>
          </a:p>
        </p:txBody>
      </p:sp>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81000" y="405916"/>
            <a:ext cx="990600" cy="990600"/>
          </a:xfrm>
          <a:prstGeom prst="rect">
            <a:avLst/>
          </a:prstGeom>
        </p:spPr>
      </p:pic>
    </p:spTree>
    <p:extLst>
      <p:ext uri="{BB962C8B-B14F-4D97-AF65-F5344CB8AC3E}">
        <p14:creationId xmlns:p14="http://schemas.microsoft.com/office/powerpoint/2010/main" val="42409172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2675467"/>
            <a:ext cx="5071533" cy="3450696"/>
          </a:xfrm>
        </p:spPr>
        <p:txBody>
          <a:bodyPr/>
          <a:lstStyle/>
          <a:p>
            <a:r>
              <a:rPr lang="en-US" b="1" dirty="0">
                <a:solidFill>
                  <a:srgbClr val="0070C0"/>
                </a:solidFill>
                <a:latin typeface="Andale WT" panose="020B0502000000000004" pitchFamily="34" charset="-128"/>
                <a:ea typeface="Andale WT" panose="020B0502000000000004" pitchFamily="34" charset="-128"/>
                <a:cs typeface="Andale WT" panose="020B0502000000000004" pitchFamily="34" charset="-128"/>
              </a:rPr>
              <a:t>Facebook tracks our phone’s location and uses it to recommend friends we might know.</a:t>
            </a:r>
            <a:endParaRPr lang="en-US" b="1" dirty="0">
              <a:solidFill>
                <a:srgbClr val="0070C0"/>
              </a:solidFill>
              <a:ea typeface="Andale WT" panose="020B0502000000000004" pitchFamily="34" charset="-128"/>
            </a:endParaRPr>
          </a:p>
          <a:p>
            <a:endParaRPr lang="en-US" b="1" dirty="0">
              <a:solidFill>
                <a:srgbClr val="0070C0"/>
              </a:solidFill>
              <a:latin typeface="Andale WT" panose="020B0502000000000004" pitchFamily="34" charset="-128"/>
              <a:ea typeface="Andale WT" panose="020B0502000000000004" pitchFamily="34" charset="-128"/>
              <a:cs typeface="Andale WT" panose="020B0502000000000004" pitchFamily="34" charset="-128"/>
            </a:endParaRPr>
          </a:p>
          <a:p>
            <a:r>
              <a:rPr lang="en-US" b="1" dirty="0">
                <a:solidFill>
                  <a:srgbClr val="0070C0"/>
                </a:solidFill>
                <a:latin typeface="Andale WT" panose="020B0502000000000004" pitchFamily="34" charset="-128"/>
                <a:ea typeface="Andale WT" panose="020B0502000000000004" pitchFamily="34" charset="-128"/>
                <a:cs typeface="Andale WT" panose="020B0502000000000004" pitchFamily="34" charset="-128"/>
              </a:rPr>
              <a:t>Example: Classmate</a:t>
            </a:r>
          </a:p>
        </p:txBody>
      </p:sp>
      <p:sp>
        <p:nvSpPr>
          <p:cNvPr id="3" name="Title 2"/>
          <p:cNvSpPr>
            <a:spLocks noGrp="1"/>
          </p:cNvSpPr>
          <p:nvPr>
            <p:ph type="title"/>
          </p:nvPr>
        </p:nvSpPr>
        <p:spPr/>
        <p:txBody>
          <a:bodyPr/>
          <a:lstStyle/>
          <a:p>
            <a:r>
              <a:rPr lang="en-US" dirty="0"/>
              <a:t>Location</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67266" y="362393"/>
            <a:ext cx="956734" cy="956734"/>
          </a:xfrm>
          <a:prstGeom prst="rect">
            <a:avLst/>
          </a:prstGeom>
        </p:spPr>
      </p:pic>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477000" y="3124200"/>
            <a:ext cx="2096186" cy="1369040"/>
          </a:xfrm>
          <a:prstGeom prst="rect">
            <a:avLst/>
          </a:prstGeom>
        </p:spPr>
      </p:pic>
    </p:spTree>
    <p:extLst>
      <p:ext uri="{BB962C8B-B14F-4D97-AF65-F5344CB8AC3E}">
        <p14:creationId xmlns:p14="http://schemas.microsoft.com/office/powerpoint/2010/main" val="30240360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9235" y="2133600"/>
            <a:ext cx="6102965" cy="4605529"/>
          </a:xfrm>
        </p:spPr>
        <p:txBody>
          <a:bodyPr>
            <a:normAutofit/>
          </a:bodyPr>
          <a:lstStyle/>
          <a:p>
            <a:r>
              <a:rPr lang="en-US" sz="2000" b="1" dirty="0">
                <a:solidFill>
                  <a:srgbClr val="0070C0"/>
                </a:solidFill>
                <a:latin typeface="Andale WT" panose="020B0502000000000004" pitchFamily="34" charset="-128"/>
                <a:ea typeface="Andale WT" panose="020B0502000000000004" pitchFamily="34" charset="-128"/>
                <a:cs typeface="Andale WT" panose="020B0502000000000004" pitchFamily="34" charset="-128"/>
              </a:rPr>
              <a:t>Facebook collects information when we use websites and apps that it partners with.</a:t>
            </a:r>
          </a:p>
          <a:p>
            <a:endParaRPr lang="en-US" sz="2000" b="1" dirty="0">
              <a:solidFill>
                <a:srgbClr val="0070C0"/>
              </a:solidFill>
              <a:latin typeface="Andale WT" panose="020B0502000000000004" pitchFamily="34" charset="-128"/>
              <a:ea typeface="Andale WT" panose="020B0502000000000004" pitchFamily="34" charset="-128"/>
              <a:cs typeface="Andale WT" panose="020B0502000000000004" pitchFamily="34" charset="-128"/>
            </a:endParaRPr>
          </a:p>
          <a:p>
            <a:pPr marL="0" indent="0">
              <a:buNone/>
            </a:pPr>
            <a:r>
              <a:rPr lang="en-US" sz="2000" b="1" dirty="0">
                <a:solidFill>
                  <a:srgbClr val="0070C0"/>
                </a:solidFill>
                <a:latin typeface="Andale WT" panose="020B0502000000000004" pitchFamily="34" charset="-128"/>
                <a:ea typeface="Andale WT" panose="020B0502000000000004" pitchFamily="34" charset="-128"/>
                <a:cs typeface="Andale WT" panose="020B0502000000000004" pitchFamily="34" charset="-128"/>
              </a:rPr>
              <a:t>   Ex: Log in with Facebook account on Hulu instead  of creating an account.</a:t>
            </a:r>
          </a:p>
          <a:p>
            <a:pPr marL="0" indent="0">
              <a:buNone/>
            </a:pPr>
            <a:endParaRPr lang="en-US" sz="2000" b="1" dirty="0">
              <a:solidFill>
                <a:srgbClr val="0070C0"/>
              </a:solidFill>
              <a:latin typeface="Andale WT" panose="020B0502000000000004" pitchFamily="34" charset="-128"/>
              <a:ea typeface="Andale WT" panose="020B0502000000000004" pitchFamily="34" charset="-128"/>
              <a:cs typeface="Andale WT" panose="020B0502000000000004" pitchFamily="34" charset="-128"/>
            </a:endParaRPr>
          </a:p>
          <a:p>
            <a:r>
              <a:rPr lang="en-US" sz="2000" b="1" dirty="0">
                <a:solidFill>
                  <a:srgbClr val="0070C0"/>
                </a:solidFill>
                <a:latin typeface="Andale WT" panose="020B0502000000000004" pitchFamily="34" charset="-128"/>
                <a:ea typeface="Andale WT" panose="020B0502000000000004" pitchFamily="34" charset="-128"/>
                <a:cs typeface="Andale WT" panose="020B0502000000000004" pitchFamily="34" charset="-128"/>
              </a:rPr>
              <a:t>They also receive our information from companies that they own such as Instagram, Messenger, and WhatsApp.</a:t>
            </a:r>
          </a:p>
          <a:p>
            <a:endParaRPr lang="en-US" dirty="0"/>
          </a:p>
        </p:txBody>
      </p:sp>
      <p:sp>
        <p:nvSpPr>
          <p:cNvPr id="3" name="Title 2"/>
          <p:cNvSpPr>
            <a:spLocks noGrp="1"/>
          </p:cNvSpPr>
          <p:nvPr>
            <p:ph type="title"/>
          </p:nvPr>
        </p:nvSpPr>
        <p:spPr>
          <a:xfrm>
            <a:off x="1219200" y="473636"/>
            <a:ext cx="7239000" cy="1252728"/>
          </a:xfrm>
        </p:spPr>
        <p:txBody>
          <a:bodyPr>
            <a:normAutofit fontScale="90000"/>
          </a:bodyPr>
          <a:lstStyle/>
          <a:p>
            <a:r>
              <a:rPr lang="en-US" dirty="0"/>
              <a:t>Websites and apps that use Facebook</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67266" y="362393"/>
            <a:ext cx="956734" cy="956734"/>
          </a:xfrm>
          <a:prstGeom prst="rect">
            <a:avLst/>
          </a:prstGeom>
        </p:spPr>
      </p:pic>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943600" y="2810789"/>
            <a:ext cx="2971800" cy="1625575"/>
          </a:xfrm>
          <a:prstGeom prst="rect">
            <a:avLst/>
          </a:prstGeom>
        </p:spPr>
      </p:pic>
    </p:spTree>
    <p:extLst>
      <p:ext uri="{BB962C8B-B14F-4D97-AF65-F5344CB8AC3E}">
        <p14:creationId xmlns:p14="http://schemas.microsoft.com/office/powerpoint/2010/main" val="19582855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b="1" dirty="0">
                <a:solidFill>
                  <a:srgbClr val="0070C0"/>
                </a:solidFill>
                <a:latin typeface="Andale WT" panose="020B0502000000000004" pitchFamily="34" charset="-128"/>
                <a:ea typeface="Andale WT" panose="020B0502000000000004" pitchFamily="34" charset="-128"/>
                <a:cs typeface="Andale WT" panose="020B0502000000000004" pitchFamily="34" charset="-128"/>
              </a:rPr>
              <a:t>By installing Facebook app on mobile phone and accepting the terms, we give Facebook permission to:</a:t>
            </a:r>
          </a:p>
          <a:p>
            <a:r>
              <a:rPr lang="en-US" b="1" dirty="0">
                <a:solidFill>
                  <a:srgbClr val="0070C0"/>
                </a:solidFill>
                <a:latin typeface="Andale WT" panose="020B0502000000000004" pitchFamily="34" charset="-128"/>
                <a:ea typeface="Andale WT" panose="020B0502000000000004" pitchFamily="34" charset="-128"/>
                <a:cs typeface="Andale WT" panose="020B0502000000000004" pitchFamily="34" charset="-128"/>
              </a:rPr>
              <a:t> read and add our calendar</a:t>
            </a:r>
          </a:p>
          <a:p>
            <a:r>
              <a:rPr lang="en-US" b="1" dirty="0">
                <a:solidFill>
                  <a:srgbClr val="0070C0"/>
                </a:solidFill>
                <a:latin typeface="Andale WT" panose="020B0502000000000004" pitchFamily="34" charset="-128"/>
                <a:ea typeface="Andale WT" panose="020B0502000000000004" pitchFamily="34" charset="-128"/>
                <a:cs typeface="Andale WT" panose="020B0502000000000004" pitchFamily="34" charset="-128"/>
              </a:rPr>
              <a:t> read and write our contacts </a:t>
            </a:r>
          </a:p>
          <a:p>
            <a:r>
              <a:rPr lang="en-US" b="1" dirty="0">
                <a:solidFill>
                  <a:srgbClr val="0070C0"/>
                </a:solidFill>
                <a:latin typeface="Andale WT" panose="020B0502000000000004" pitchFamily="34" charset="-128"/>
                <a:ea typeface="Andale WT" panose="020B0502000000000004" pitchFamily="34" charset="-128"/>
                <a:cs typeface="Andale WT" panose="020B0502000000000004" pitchFamily="34" charset="-128"/>
              </a:rPr>
              <a:t> read text messages and download files without notification on android phones</a:t>
            </a:r>
          </a:p>
        </p:txBody>
      </p:sp>
      <p:sp>
        <p:nvSpPr>
          <p:cNvPr id="3" name="Title 2"/>
          <p:cNvSpPr>
            <a:spLocks noGrp="1"/>
          </p:cNvSpPr>
          <p:nvPr>
            <p:ph type="title"/>
          </p:nvPr>
        </p:nvSpPr>
        <p:spPr>
          <a:xfrm>
            <a:off x="914400" y="840760"/>
            <a:ext cx="8229600" cy="1252728"/>
          </a:xfrm>
        </p:spPr>
        <p:txBody>
          <a:bodyPr>
            <a:normAutofit/>
          </a:bodyPr>
          <a:lstStyle/>
          <a:p>
            <a:r>
              <a:rPr lang="en-US" dirty="0"/>
              <a:t>Access cellphone’s data</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67266" y="362393"/>
            <a:ext cx="956734" cy="956734"/>
          </a:xfrm>
          <a:prstGeom prst="rect">
            <a:avLst/>
          </a:prstGeom>
        </p:spPr>
      </p:pic>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08412" y="3733800"/>
            <a:ext cx="977808" cy="685800"/>
          </a:xfrm>
          <a:prstGeom prst="rect">
            <a:avLst/>
          </a:prstGeom>
        </p:spPr>
      </p:pic>
    </p:spTree>
    <p:extLst>
      <p:ext uri="{BB962C8B-B14F-4D97-AF65-F5344CB8AC3E}">
        <p14:creationId xmlns:p14="http://schemas.microsoft.com/office/powerpoint/2010/main" val="42062317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2675467"/>
            <a:ext cx="5528733" cy="3450696"/>
          </a:xfrm>
        </p:spPr>
        <p:txBody>
          <a:bodyPr/>
          <a:lstStyle/>
          <a:p>
            <a:r>
              <a:rPr lang="en-US" b="1" dirty="0">
                <a:solidFill>
                  <a:srgbClr val="0070C0"/>
                </a:solidFill>
                <a:latin typeface="Andale WT" panose="020B0502000000000004" pitchFamily="34" charset="-128"/>
                <a:ea typeface="Andale WT" panose="020B0502000000000004" pitchFamily="34" charset="-128"/>
                <a:cs typeface="Andale WT" panose="020B0502000000000004" pitchFamily="34" charset="-128"/>
              </a:rPr>
              <a:t>When posting a picture, Facebook automatically suggest to tag people that are on the picture because they scan and store our facial features without our consent.</a:t>
            </a:r>
          </a:p>
          <a:p>
            <a:endParaRPr lang="en-US" b="1" dirty="0">
              <a:solidFill>
                <a:srgbClr val="0070C0"/>
              </a:solidFill>
              <a:latin typeface="Andale WT" panose="020B0502000000000004" pitchFamily="34" charset="-128"/>
              <a:ea typeface="Andale WT" panose="020B0502000000000004" pitchFamily="34" charset="-128"/>
              <a:cs typeface="Andale WT" panose="020B0502000000000004" pitchFamily="34" charset="-128"/>
            </a:endParaRPr>
          </a:p>
        </p:txBody>
      </p:sp>
      <p:sp>
        <p:nvSpPr>
          <p:cNvPr id="3" name="Title 2"/>
          <p:cNvSpPr>
            <a:spLocks noGrp="1"/>
          </p:cNvSpPr>
          <p:nvPr>
            <p:ph type="title"/>
          </p:nvPr>
        </p:nvSpPr>
        <p:spPr/>
        <p:txBody>
          <a:bodyPr/>
          <a:lstStyle/>
          <a:p>
            <a:r>
              <a:rPr lang="en-US" dirty="0"/>
              <a:t>Faceprint data</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67266" y="362393"/>
            <a:ext cx="956734" cy="956734"/>
          </a:xfrm>
          <a:prstGeom prst="rect">
            <a:avLst/>
          </a:prstGeom>
        </p:spPr>
      </p:pic>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909816" y="2895600"/>
            <a:ext cx="1752600" cy="1752600"/>
          </a:xfrm>
          <a:prstGeom prst="rect">
            <a:avLst/>
          </a:prstGeom>
        </p:spPr>
      </p:pic>
    </p:spTree>
    <p:extLst>
      <p:ext uri="{BB962C8B-B14F-4D97-AF65-F5344CB8AC3E}">
        <p14:creationId xmlns:p14="http://schemas.microsoft.com/office/powerpoint/2010/main" val="384291627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178338" y="635170"/>
            <a:ext cx="7106126" cy="1252728"/>
          </a:xfrm>
        </p:spPr>
        <p:txBody>
          <a:bodyPr>
            <a:normAutofit fontScale="90000"/>
          </a:bodyPr>
          <a:lstStyle/>
          <a:p>
            <a:r>
              <a:rPr lang="en-US" dirty="0"/>
              <a:t>Deactivate and delete an account</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39892" y="304800"/>
            <a:ext cx="956734" cy="956734"/>
          </a:xfrm>
          <a:prstGeom prst="rect">
            <a:avLst/>
          </a:prstGeom>
        </p:spPr>
      </p:pic>
      <p:pic>
        <p:nvPicPr>
          <p:cNvPr id="9" name="Content Placeholder 8"/>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rot="185811">
            <a:off x="273542" y="2936371"/>
            <a:ext cx="1544181" cy="1287461"/>
          </a:xfrm>
        </p:spPr>
      </p:pic>
      <p:sp>
        <p:nvSpPr>
          <p:cNvPr id="10" name="Content Placeholder 1"/>
          <p:cNvSpPr txBox="1">
            <a:spLocks/>
          </p:cNvSpPr>
          <p:nvPr/>
        </p:nvSpPr>
        <p:spPr>
          <a:xfrm>
            <a:off x="2133600" y="2539256"/>
            <a:ext cx="6172200" cy="3450696"/>
          </a:xfrm>
          <a:prstGeom prst="rect">
            <a:avLst/>
          </a:prstGeom>
        </p:spPr>
        <p:txBody>
          <a:bodyPr vert="horz" lIns="91440" tIns="45720" rIns="91440" bIns="45720" rtlCol="0">
            <a:normAutofit fontScale="92500" lnSpcReduction="10000"/>
          </a:bodyPr>
          <a:lst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a:lstStyle>
          <a:p>
            <a:r>
              <a:rPr lang="en-US" b="1" dirty="0">
                <a:solidFill>
                  <a:srgbClr val="0070C0"/>
                </a:solidFill>
                <a:latin typeface="Andale WT" panose="020B0502000000000004" pitchFamily="34" charset="-128"/>
                <a:ea typeface="Andale WT" panose="020B0502000000000004" pitchFamily="34" charset="-128"/>
                <a:cs typeface="Andale WT" panose="020B0502000000000004" pitchFamily="34" charset="-128"/>
              </a:rPr>
              <a:t>When deactivating an account, profiles are not accessible but all collected information are kept. User can reactivate the account anytime.</a:t>
            </a:r>
          </a:p>
          <a:p>
            <a:endParaRPr lang="en-US" b="1" dirty="0">
              <a:solidFill>
                <a:srgbClr val="0070C0"/>
              </a:solidFill>
              <a:latin typeface="Andale WT" panose="020B0502000000000004" pitchFamily="34" charset="-128"/>
              <a:ea typeface="Andale WT" panose="020B0502000000000004" pitchFamily="34" charset="-128"/>
              <a:cs typeface="Andale WT" panose="020B0502000000000004" pitchFamily="34" charset="-128"/>
            </a:endParaRPr>
          </a:p>
          <a:p>
            <a:r>
              <a:rPr lang="en-US" b="1" dirty="0">
                <a:solidFill>
                  <a:srgbClr val="0070C0"/>
                </a:solidFill>
                <a:latin typeface="Andale WT" panose="020B0502000000000004" pitchFamily="34" charset="-128"/>
                <a:ea typeface="Andale WT" panose="020B0502000000000004" pitchFamily="34" charset="-128"/>
                <a:cs typeface="Andale WT" panose="020B0502000000000004" pitchFamily="34" charset="-128"/>
              </a:rPr>
              <a:t>When deleting an account, it takes up to 90 days to delete all data stored and user cannot regain access to it. However, they say some material </a:t>
            </a:r>
            <a:r>
              <a:rPr lang="en-US" b="1" u="sng" dirty="0">
                <a:solidFill>
                  <a:srgbClr val="0070C0"/>
                </a:solidFill>
                <a:latin typeface="Andale WT" panose="020B0502000000000004" pitchFamily="34" charset="-128"/>
                <a:ea typeface="Andale WT" panose="020B0502000000000004" pitchFamily="34" charset="-128"/>
                <a:cs typeface="Andale WT" panose="020B0502000000000004" pitchFamily="34" charset="-128"/>
              </a:rPr>
              <a:t>may</a:t>
            </a:r>
            <a:r>
              <a:rPr lang="en-US" b="1" dirty="0">
                <a:solidFill>
                  <a:srgbClr val="0070C0"/>
                </a:solidFill>
                <a:latin typeface="Andale WT" panose="020B0502000000000004" pitchFamily="34" charset="-128"/>
                <a:ea typeface="Andale WT" panose="020B0502000000000004" pitchFamily="34" charset="-128"/>
                <a:cs typeface="Andale WT" panose="020B0502000000000004" pitchFamily="34" charset="-128"/>
              </a:rPr>
              <a:t> remain in their database. </a:t>
            </a:r>
          </a:p>
        </p:txBody>
      </p:sp>
    </p:spTree>
    <p:extLst>
      <p:ext uri="{BB962C8B-B14F-4D97-AF65-F5344CB8AC3E}">
        <p14:creationId xmlns:p14="http://schemas.microsoft.com/office/powerpoint/2010/main" val="34688901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133600" y="2743200"/>
            <a:ext cx="6747933" cy="3649133"/>
          </a:xfrm>
        </p:spPr>
        <p:txBody>
          <a:bodyPr>
            <a:normAutofit/>
          </a:bodyPr>
          <a:lstStyle/>
          <a:p>
            <a:r>
              <a:rPr lang="en-US" b="1" dirty="0">
                <a:solidFill>
                  <a:srgbClr val="0070C0"/>
                </a:solidFill>
                <a:ea typeface="Andale WT" panose="020B0502000000000004" pitchFamily="34" charset="-128"/>
              </a:rPr>
              <a:t>All information about us that Facebook collects are shared with third party companies such as vendors, service providers, research and surveys conductors.</a:t>
            </a:r>
          </a:p>
          <a:p>
            <a:pPr marL="0" indent="0">
              <a:buNone/>
            </a:pPr>
            <a:r>
              <a:rPr lang="en-US" b="1" dirty="0">
                <a:solidFill>
                  <a:srgbClr val="0070C0"/>
                </a:solidFill>
                <a:ea typeface="Andale WT" panose="020B0502000000000004" pitchFamily="34" charset="-128"/>
              </a:rPr>
              <a:t>    Ex: age, sex, location, and interest.</a:t>
            </a:r>
          </a:p>
          <a:p>
            <a:pPr marL="0" indent="0">
              <a:buNone/>
            </a:pPr>
            <a:endParaRPr lang="en-US" b="1" dirty="0">
              <a:solidFill>
                <a:srgbClr val="0070C0"/>
              </a:solidFill>
              <a:ea typeface="Andale WT" panose="020B0502000000000004" pitchFamily="34" charset="-128"/>
            </a:endParaRPr>
          </a:p>
          <a:p>
            <a:r>
              <a:rPr lang="en-US" b="1" dirty="0">
                <a:solidFill>
                  <a:srgbClr val="0070C0"/>
                </a:solidFill>
                <a:ea typeface="Andale WT" panose="020B0502000000000004" pitchFamily="34" charset="-128"/>
              </a:rPr>
              <a:t>They </a:t>
            </a:r>
            <a:r>
              <a:rPr lang="en-US" b="1" u="sng" dirty="0">
                <a:solidFill>
                  <a:srgbClr val="0070C0"/>
                </a:solidFill>
                <a:ea typeface="Andale WT" panose="020B0502000000000004" pitchFamily="34" charset="-128"/>
              </a:rPr>
              <a:t>may</a:t>
            </a:r>
            <a:r>
              <a:rPr lang="en-US" b="1" dirty="0">
                <a:solidFill>
                  <a:srgbClr val="0070C0"/>
                </a:solidFill>
                <a:ea typeface="Andale WT" panose="020B0502000000000004" pitchFamily="34" charset="-128"/>
              </a:rPr>
              <a:t> also  share personally identifiable information with our permission.</a:t>
            </a:r>
          </a:p>
        </p:txBody>
      </p:sp>
      <p:sp>
        <p:nvSpPr>
          <p:cNvPr id="3" name="Title 2"/>
          <p:cNvSpPr>
            <a:spLocks noGrp="1"/>
          </p:cNvSpPr>
          <p:nvPr>
            <p:ph type="title"/>
          </p:nvPr>
        </p:nvSpPr>
        <p:spPr>
          <a:xfrm>
            <a:off x="1045633" y="383410"/>
            <a:ext cx="8229600" cy="1252728"/>
          </a:xfrm>
        </p:spPr>
        <p:txBody>
          <a:bodyPr/>
          <a:lstStyle/>
          <a:p>
            <a:r>
              <a:rPr lang="en-US" dirty="0"/>
              <a:t>Information sharing</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67266" y="362393"/>
            <a:ext cx="956734" cy="956734"/>
          </a:xfrm>
          <a:prstGeom prst="rect">
            <a:avLst/>
          </a:prstGeom>
        </p:spPr>
      </p:pic>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42900" y="3581400"/>
            <a:ext cx="1790700" cy="1114425"/>
          </a:xfrm>
          <a:prstGeom prst="rect">
            <a:avLst/>
          </a:prstGeom>
        </p:spPr>
      </p:pic>
    </p:spTree>
    <p:extLst>
      <p:ext uri="{BB962C8B-B14F-4D97-AF65-F5344CB8AC3E}">
        <p14:creationId xmlns:p14="http://schemas.microsoft.com/office/powerpoint/2010/main" val="31445276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90487" y="2742670"/>
            <a:ext cx="7086600" cy="3801533"/>
          </a:xfrm>
        </p:spPr>
        <p:txBody>
          <a:bodyPr/>
          <a:lstStyle/>
          <a:p>
            <a:r>
              <a:rPr lang="en-US" b="1" dirty="0">
                <a:solidFill>
                  <a:srgbClr val="0070C0"/>
                </a:solidFill>
                <a:ea typeface="Andale WT" panose="020B0502000000000004" pitchFamily="34" charset="-128"/>
              </a:rPr>
              <a:t>Facebook collects all type of information about us. They get data from the contents of our messages, our posts, and also from posts that we are tagged in.</a:t>
            </a:r>
          </a:p>
          <a:p>
            <a:r>
              <a:rPr lang="en-US" b="1" dirty="0">
                <a:solidFill>
                  <a:srgbClr val="0070C0"/>
                </a:solidFill>
                <a:ea typeface="Andale WT" panose="020B0502000000000004" pitchFamily="34" charset="-128"/>
              </a:rPr>
              <a:t>Information we upload are there forever because Facebook keeps data even for a deleted account.</a:t>
            </a:r>
          </a:p>
          <a:p>
            <a:r>
              <a:rPr lang="en-US" b="1" dirty="0">
                <a:solidFill>
                  <a:srgbClr val="0070C0"/>
                </a:solidFill>
                <a:ea typeface="Andale WT" panose="020B0502000000000004" pitchFamily="34" charset="-128"/>
              </a:rPr>
              <a:t>Therefore, we have to be careful and selective about what we post to keep our privacy.</a:t>
            </a:r>
          </a:p>
          <a:p>
            <a:endParaRPr lang="en-US" b="1" dirty="0">
              <a:solidFill>
                <a:srgbClr val="0070C0"/>
              </a:solidFill>
              <a:ea typeface="Andale WT" panose="020B0502000000000004" pitchFamily="34" charset="-128"/>
            </a:endParaRPr>
          </a:p>
          <a:p>
            <a:endParaRPr lang="en-US" dirty="0"/>
          </a:p>
        </p:txBody>
      </p:sp>
      <p:sp>
        <p:nvSpPr>
          <p:cNvPr id="3" name="Title 2"/>
          <p:cNvSpPr>
            <a:spLocks noGrp="1"/>
          </p:cNvSpPr>
          <p:nvPr>
            <p:ph type="title"/>
          </p:nvPr>
        </p:nvSpPr>
        <p:spPr/>
        <p:txBody>
          <a:bodyPr/>
          <a:lstStyle/>
          <a:p>
            <a:r>
              <a:rPr lang="en-US" dirty="0"/>
              <a:t>Conclusion</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67266" y="362393"/>
            <a:ext cx="956734" cy="956734"/>
          </a:xfrm>
          <a:prstGeom prst="rect">
            <a:avLst/>
          </a:prstGeom>
        </p:spPr>
      </p:pic>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243533">
            <a:off x="7257795" y="3098559"/>
            <a:ext cx="1497243" cy="1938056"/>
          </a:xfrm>
          <a:prstGeom prst="rect">
            <a:avLst/>
          </a:prstGeom>
        </p:spPr>
      </p:pic>
    </p:spTree>
    <p:extLst>
      <p:ext uri="{BB962C8B-B14F-4D97-AF65-F5344CB8AC3E}">
        <p14:creationId xmlns:p14="http://schemas.microsoft.com/office/powerpoint/2010/main" val="5341788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2362200"/>
            <a:ext cx="4800601" cy="3763963"/>
          </a:xfrm>
        </p:spPr>
        <p:txBody>
          <a:bodyPr>
            <a:normAutofit fontScale="92500" lnSpcReduction="10000"/>
          </a:bodyPr>
          <a:lstStyle/>
          <a:p>
            <a:r>
              <a:rPr lang="en-US" sz="1800" b="1" dirty="0">
                <a:solidFill>
                  <a:srgbClr val="0070C0"/>
                </a:solidFill>
                <a:latin typeface="Andale WT" panose="020B0502000000000004" pitchFamily="34" charset="-128"/>
                <a:ea typeface="Andale WT" panose="020B0502000000000004" pitchFamily="34" charset="-128"/>
                <a:cs typeface="Andale WT" panose="020B0502000000000004" pitchFamily="34" charset="-128"/>
              </a:rPr>
              <a:t>Facebook is an online social media and social networking. It can be accessed from any device with internet connection.</a:t>
            </a:r>
          </a:p>
          <a:p>
            <a:endParaRPr lang="en-US" sz="2000" b="1" dirty="0">
              <a:solidFill>
                <a:srgbClr val="0070C0"/>
              </a:solidFill>
              <a:latin typeface="Andale WT" panose="020B0502000000000004" pitchFamily="34" charset="-128"/>
              <a:ea typeface="Andale WT" panose="020B0502000000000004" pitchFamily="34" charset="-128"/>
              <a:cs typeface="Andale WT" panose="020B0502000000000004" pitchFamily="34" charset="-128"/>
            </a:endParaRPr>
          </a:p>
          <a:p>
            <a:r>
              <a:rPr lang="en-US" sz="1800" b="1" dirty="0">
                <a:solidFill>
                  <a:srgbClr val="0070C0"/>
                </a:solidFill>
                <a:latin typeface="Andale WT" panose="020B0502000000000004" pitchFamily="34" charset="-128"/>
                <a:ea typeface="Andale WT" panose="020B0502000000000004" pitchFamily="34" charset="-128"/>
                <a:cs typeface="Andale WT" panose="020B0502000000000004" pitchFamily="34" charset="-128"/>
              </a:rPr>
              <a:t>It was launched on February 4, 2004 by Mark Zuckerberg and some of his fellow Harvard students.</a:t>
            </a:r>
          </a:p>
          <a:p>
            <a:pPr marL="0" indent="0">
              <a:buNone/>
            </a:pPr>
            <a:endParaRPr lang="en-US" sz="1800" b="1" dirty="0">
              <a:solidFill>
                <a:srgbClr val="0070C0"/>
              </a:solidFill>
              <a:latin typeface="Andale WT" panose="020B0502000000000004" pitchFamily="34" charset="-128"/>
              <a:ea typeface="Andale WT" panose="020B0502000000000004" pitchFamily="34" charset="-128"/>
              <a:cs typeface="Andale WT" panose="020B0502000000000004" pitchFamily="34" charset="-128"/>
            </a:endParaRPr>
          </a:p>
          <a:p>
            <a:r>
              <a:rPr lang="en-US" sz="1800" b="1" dirty="0">
                <a:solidFill>
                  <a:srgbClr val="0070C0"/>
                </a:solidFill>
                <a:latin typeface="Andale WT" panose="020B0502000000000004" pitchFamily="34" charset="-128"/>
                <a:ea typeface="Andale WT" panose="020B0502000000000004" pitchFamily="34" charset="-128"/>
                <a:cs typeface="Andale WT" panose="020B0502000000000004" pitchFamily="34" charset="-128"/>
              </a:rPr>
              <a:t>Facebook is very successful and is worth billions of dollars from companies’ ads.</a:t>
            </a:r>
          </a:p>
          <a:p>
            <a:pPr marL="0" indent="0">
              <a:buNone/>
            </a:pPr>
            <a:endParaRPr lang="en-US" sz="1800" b="1" dirty="0">
              <a:solidFill>
                <a:srgbClr val="0070C0"/>
              </a:solidFill>
              <a:latin typeface="Andale WT" panose="020B0502000000000004" pitchFamily="34" charset="-128"/>
              <a:ea typeface="Andale WT" panose="020B0502000000000004" pitchFamily="34" charset="-128"/>
              <a:cs typeface="Andale WT" panose="020B0502000000000004" pitchFamily="34" charset="-128"/>
            </a:endParaRPr>
          </a:p>
          <a:p>
            <a:r>
              <a:rPr lang="en-US" sz="1800" b="1" dirty="0">
                <a:solidFill>
                  <a:srgbClr val="0070C0"/>
                </a:solidFill>
                <a:ea typeface="Andale WT" panose="020B0502000000000004" pitchFamily="34" charset="-128"/>
              </a:rPr>
              <a:t>Its stock price </a:t>
            </a:r>
            <a:r>
              <a:rPr lang="en-US" sz="1800" b="1">
                <a:solidFill>
                  <a:srgbClr val="0070C0"/>
                </a:solidFill>
                <a:ea typeface="Andale WT" panose="020B0502000000000004" pitchFamily="34" charset="-128"/>
              </a:rPr>
              <a:t>is $149.60 </a:t>
            </a:r>
            <a:r>
              <a:rPr lang="en-US" sz="1800" b="1" dirty="0">
                <a:solidFill>
                  <a:srgbClr val="0070C0"/>
                </a:solidFill>
                <a:ea typeface="Andale WT" panose="020B0502000000000004" pitchFamily="34" charset="-128"/>
              </a:rPr>
              <a:t>as of today.               </a:t>
            </a:r>
            <a:r>
              <a:rPr lang="en-US" sz="1800" dirty="0">
                <a:solidFill>
                  <a:srgbClr val="0070C0"/>
                </a:solidFill>
                <a:ea typeface="Andale WT" panose="020B0502000000000004" pitchFamily="34" charset="-128"/>
              </a:rPr>
              <a:t>(From Yahoo Finance)</a:t>
            </a:r>
            <a:endParaRPr lang="en-US" dirty="0"/>
          </a:p>
        </p:txBody>
      </p:sp>
      <p:sp>
        <p:nvSpPr>
          <p:cNvPr id="3" name="Title 2"/>
          <p:cNvSpPr>
            <a:spLocks noGrp="1"/>
          </p:cNvSpPr>
          <p:nvPr>
            <p:ph type="title"/>
          </p:nvPr>
        </p:nvSpPr>
        <p:spPr/>
        <p:txBody>
          <a:bodyPr/>
          <a:lstStyle/>
          <a:p>
            <a:r>
              <a:rPr lang="en-US" dirty="0">
                <a:latin typeface="Andale WT" panose="020B0502000000000004" pitchFamily="34" charset="-128"/>
                <a:ea typeface="Andale WT" panose="020B0502000000000004" pitchFamily="34" charset="-128"/>
                <a:cs typeface="Andale WT" panose="020B0502000000000004" pitchFamily="34" charset="-128"/>
              </a:rPr>
              <a:t>Background</a:t>
            </a:r>
            <a:endParaRPr lang="en-US" dirty="0"/>
          </a:p>
        </p:txBody>
      </p:sp>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67266" y="362393"/>
            <a:ext cx="956734" cy="956734"/>
          </a:xfrm>
          <a:prstGeom prst="rect">
            <a:avLst/>
          </a:prstGeom>
        </p:spPr>
      </p:pic>
      <p:pic>
        <p:nvPicPr>
          <p:cNvPr id="10" name="Picture 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105400" y="2675467"/>
            <a:ext cx="3352800" cy="3487075"/>
          </a:xfrm>
          <a:prstGeom prst="rect">
            <a:avLst/>
          </a:prstGeom>
        </p:spPr>
      </p:pic>
    </p:spTree>
    <p:extLst>
      <p:ext uri="{BB962C8B-B14F-4D97-AF65-F5344CB8AC3E}">
        <p14:creationId xmlns:p14="http://schemas.microsoft.com/office/powerpoint/2010/main" val="38249700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5240" y="2286982"/>
            <a:ext cx="4800600" cy="3962400"/>
          </a:xfrm>
        </p:spPr>
      </p:pic>
      <p:sp>
        <p:nvSpPr>
          <p:cNvPr id="3" name="Title 2"/>
          <p:cNvSpPr>
            <a:spLocks noGrp="1"/>
          </p:cNvSpPr>
          <p:nvPr>
            <p:ph type="title"/>
          </p:nvPr>
        </p:nvSpPr>
        <p:spPr/>
        <p:txBody>
          <a:bodyPr/>
          <a:lstStyle/>
          <a:p>
            <a:r>
              <a:rPr lang="en-US" dirty="0">
                <a:latin typeface="Andale WT" panose="020B0502000000000004" pitchFamily="34" charset="-128"/>
                <a:ea typeface="Andale WT" panose="020B0502000000000004" pitchFamily="34" charset="-128"/>
                <a:cs typeface="Andale WT" panose="020B0502000000000004" pitchFamily="34" charset="-128"/>
              </a:rPr>
              <a:t>Background continued</a:t>
            </a:r>
            <a:endParaRPr lang="en-US" dirty="0"/>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67266" y="362393"/>
            <a:ext cx="956734" cy="956734"/>
          </a:xfrm>
          <a:prstGeom prst="rect">
            <a:avLst/>
          </a:prstGeom>
        </p:spPr>
      </p:pic>
      <p:sp>
        <p:nvSpPr>
          <p:cNvPr id="7" name="TextBox 6"/>
          <p:cNvSpPr txBox="1"/>
          <p:nvPr/>
        </p:nvSpPr>
        <p:spPr>
          <a:xfrm>
            <a:off x="4815840" y="2590800"/>
            <a:ext cx="4175760" cy="3354765"/>
          </a:xfrm>
          <a:prstGeom prst="rect">
            <a:avLst/>
          </a:prstGeom>
          <a:noFill/>
        </p:spPr>
        <p:txBody>
          <a:bodyPr wrap="square" rtlCol="0">
            <a:spAutoFit/>
          </a:bodyPr>
          <a:lstStyle/>
          <a:p>
            <a:pPr marL="285750" indent="-285750">
              <a:buFont typeface="Arial" panose="020B0604020202020204" pitchFamily="34" charset="0"/>
              <a:buChar char="•"/>
            </a:pPr>
            <a:r>
              <a:rPr lang="en-US" sz="2000" b="1" dirty="0">
                <a:solidFill>
                  <a:srgbClr val="0070C0"/>
                </a:solidFill>
                <a:ea typeface="Andale WT" panose="020B0502000000000004"/>
              </a:rPr>
              <a:t>Number of users increased from almost nothing in 2004 to 2 billion in 2017.</a:t>
            </a:r>
          </a:p>
          <a:p>
            <a:pPr marL="285750" indent="-285750">
              <a:buFont typeface="Arial" panose="020B0604020202020204" pitchFamily="34" charset="0"/>
              <a:buChar char="•"/>
            </a:pPr>
            <a:endParaRPr lang="en-US" sz="2000" b="1" dirty="0">
              <a:solidFill>
                <a:srgbClr val="0070C0"/>
              </a:solidFill>
              <a:ea typeface="Andale WT" panose="020B0502000000000004"/>
            </a:endParaRPr>
          </a:p>
          <a:p>
            <a:pPr marL="285750" indent="-285750">
              <a:buFont typeface="Arial" panose="020B0604020202020204" pitchFamily="34" charset="0"/>
              <a:buChar char="•"/>
            </a:pPr>
            <a:r>
              <a:rPr lang="en-US" sz="2000" b="1" dirty="0">
                <a:solidFill>
                  <a:srgbClr val="0070C0"/>
                </a:solidFill>
                <a:ea typeface="Andale WT" panose="020B0502000000000004"/>
              </a:rPr>
              <a:t>With this huge number of users around the world, privacy becomes a main concern.</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endParaRPr lang="en-US" dirty="0"/>
          </a:p>
        </p:txBody>
      </p:sp>
    </p:spTree>
    <p:extLst>
      <p:ext uri="{BB962C8B-B14F-4D97-AF65-F5344CB8AC3E}">
        <p14:creationId xmlns:p14="http://schemas.microsoft.com/office/powerpoint/2010/main" val="19124310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7239000" y="2895600"/>
            <a:ext cx="1616794" cy="1624012"/>
          </a:xfrm>
        </p:spPr>
      </p:pic>
      <p:sp>
        <p:nvSpPr>
          <p:cNvPr id="3" name="Title 2"/>
          <p:cNvSpPr>
            <a:spLocks noGrp="1"/>
          </p:cNvSpPr>
          <p:nvPr>
            <p:ph type="title"/>
          </p:nvPr>
        </p:nvSpPr>
        <p:spPr/>
        <p:txBody>
          <a:bodyPr/>
          <a:lstStyle/>
          <a:p>
            <a:r>
              <a:rPr lang="en-US" dirty="0"/>
              <a:t>Communication</a:t>
            </a: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67266" y="362393"/>
            <a:ext cx="956734" cy="956734"/>
          </a:xfrm>
          <a:prstGeom prst="rect">
            <a:avLst/>
          </a:prstGeom>
        </p:spPr>
      </p:pic>
      <p:sp>
        <p:nvSpPr>
          <p:cNvPr id="7" name="Content Placeholder 1"/>
          <p:cNvSpPr txBox="1">
            <a:spLocks/>
          </p:cNvSpPr>
          <p:nvPr/>
        </p:nvSpPr>
        <p:spPr>
          <a:xfrm>
            <a:off x="152400" y="2362200"/>
            <a:ext cx="5181600" cy="4038600"/>
          </a:xfrm>
          <a:prstGeom prst="rect">
            <a:avLst/>
          </a:prstGeom>
        </p:spPr>
        <p:txBody>
          <a:bodyPr vert="horz" lIns="91440" tIns="45720" rIns="91440" bIns="45720" rtlCol="0">
            <a:normAutofit/>
          </a:bodyPr>
          <a:lst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a:lstStyle>
          <a:p>
            <a:r>
              <a:rPr lang="en-US" sz="1800" b="1" dirty="0">
                <a:solidFill>
                  <a:srgbClr val="0070C0"/>
                </a:solidFill>
                <a:latin typeface="Andale WT" panose="020B0502000000000004" pitchFamily="34" charset="-128"/>
                <a:ea typeface="Andale WT" panose="020B0502000000000004" pitchFamily="34" charset="-128"/>
                <a:cs typeface="Andale WT" panose="020B0502000000000004" pitchFamily="34" charset="-128"/>
              </a:rPr>
              <a:t>Facebook collects the content all type of messages or communication between users, including photo and video.</a:t>
            </a:r>
          </a:p>
          <a:p>
            <a:endParaRPr lang="en-US" sz="1800" b="1" dirty="0">
              <a:solidFill>
                <a:srgbClr val="0070C0"/>
              </a:solidFill>
              <a:latin typeface="Andale WT" panose="020B0502000000000004" pitchFamily="34" charset="-128"/>
              <a:ea typeface="Andale WT" panose="020B0502000000000004" pitchFamily="34" charset="-128"/>
              <a:cs typeface="Andale WT" panose="020B0502000000000004" pitchFamily="34" charset="-128"/>
            </a:endParaRPr>
          </a:p>
          <a:p>
            <a:r>
              <a:rPr lang="en-US" sz="1800" b="1" dirty="0">
                <a:solidFill>
                  <a:srgbClr val="0070C0"/>
                </a:solidFill>
                <a:latin typeface="Andale WT" panose="020B0502000000000004" pitchFamily="34" charset="-128"/>
                <a:ea typeface="Andale WT" panose="020B0502000000000004" pitchFamily="34" charset="-128"/>
                <a:cs typeface="Andale WT" panose="020B0502000000000004" pitchFamily="34" charset="-128"/>
              </a:rPr>
              <a:t>They also collect information about those messages such as the location of a photo or the date a messages has been sent.</a:t>
            </a:r>
          </a:p>
          <a:p>
            <a:endParaRPr lang="en-US" sz="1800" b="1" dirty="0">
              <a:solidFill>
                <a:srgbClr val="0070C0"/>
              </a:solidFill>
              <a:latin typeface="Andale WT" panose="020B0502000000000004" pitchFamily="34" charset="-128"/>
              <a:ea typeface="Andale WT" panose="020B0502000000000004" pitchFamily="34" charset="-128"/>
              <a:cs typeface="Andale WT" panose="020B0502000000000004" pitchFamily="34" charset="-128"/>
            </a:endParaRPr>
          </a:p>
          <a:p>
            <a:endParaRPr lang="en-US" sz="1800" b="1" dirty="0">
              <a:solidFill>
                <a:srgbClr val="0070C0"/>
              </a:solidFill>
              <a:latin typeface="Andale WT" panose="020B0502000000000004" pitchFamily="34" charset="-128"/>
              <a:ea typeface="Andale WT" panose="020B0502000000000004" pitchFamily="34" charset="-128"/>
              <a:cs typeface="Andale WT" panose="020B0502000000000004" pitchFamily="34" charset="-128"/>
            </a:endParaRPr>
          </a:p>
          <a:p>
            <a:endParaRPr lang="en-US" sz="1800" b="1" dirty="0">
              <a:solidFill>
                <a:srgbClr val="0070C0"/>
              </a:solidFill>
              <a:latin typeface="Andale WT" panose="020B0502000000000004" pitchFamily="34" charset="-128"/>
              <a:ea typeface="Andale WT" panose="020B0502000000000004" pitchFamily="34" charset="-128"/>
              <a:cs typeface="Andale WT" panose="020B0502000000000004" pitchFamily="34" charset="-128"/>
            </a:endParaRPr>
          </a:p>
          <a:p>
            <a:endParaRPr lang="en-US" dirty="0"/>
          </a:p>
        </p:txBody>
      </p:sp>
    </p:spTree>
    <p:extLst>
      <p:ext uri="{BB962C8B-B14F-4D97-AF65-F5344CB8AC3E}">
        <p14:creationId xmlns:p14="http://schemas.microsoft.com/office/powerpoint/2010/main" val="39142150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Activity</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67266" y="362393"/>
            <a:ext cx="956734" cy="956734"/>
          </a:xfrm>
          <a:prstGeom prst="rect">
            <a:avLst/>
          </a:prstGeom>
        </p:spPr>
      </p:pic>
      <p:sp>
        <p:nvSpPr>
          <p:cNvPr id="6" name="Content Placeholder 1"/>
          <p:cNvSpPr txBox="1">
            <a:spLocks noGrp="1"/>
          </p:cNvSpPr>
          <p:nvPr>
            <p:ph idx="1"/>
          </p:nvPr>
        </p:nvSpPr>
        <p:spPr>
          <a:xfrm>
            <a:off x="567267" y="2514600"/>
            <a:ext cx="6443134" cy="3679296"/>
          </a:xfrm>
          <a:prstGeom prst="rect">
            <a:avLst/>
          </a:prstGeom>
        </p:spPr>
        <p:txBody>
          <a:bodyPr vert="horz" lIns="91440" tIns="45720" rIns="91440" bIns="45720" rtlCol="0">
            <a:normAutofit lnSpcReduction="10000"/>
          </a:bodyPr>
          <a:lst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a:lstStyle>
          <a:p>
            <a:r>
              <a:rPr lang="en-US" sz="1800" b="1" dirty="0">
                <a:solidFill>
                  <a:srgbClr val="0070C0"/>
                </a:solidFill>
                <a:latin typeface="Andale WT" panose="020B0502000000000004" pitchFamily="34" charset="-128"/>
                <a:ea typeface="Andale WT" panose="020B0502000000000004" pitchFamily="34" charset="-128"/>
                <a:cs typeface="Andale WT" panose="020B0502000000000004" pitchFamily="34" charset="-128"/>
              </a:rPr>
              <a:t>Facebook records what we do on its website, the types of content we view, the pages we visit, the posts we like, the frequency and duration of those activities to determine our interests.</a:t>
            </a:r>
          </a:p>
          <a:p>
            <a:endParaRPr lang="en-US" sz="1800" b="1" dirty="0">
              <a:solidFill>
                <a:srgbClr val="0070C0"/>
              </a:solidFill>
              <a:latin typeface="Andale WT" panose="020B0502000000000004" pitchFamily="34" charset="-128"/>
              <a:ea typeface="Andale WT" panose="020B0502000000000004" pitchFamily="34" charset="-128"/>
              <a:cs typeface="Andale WT" panose="020B0502000000000004" pitchFamily="34" charset="-128"/>
            </a:endParaRPr>
          </a:p>
          <a:p>
            <a:r>
              <a:rPr lang="en-US" sz="1800" b="1" dirty="0">
                <a:solidFill>
                  <a:srgbClr val="0070C0"/>
                </a:solidFill>
                <a:latin typeface="Andale WT" panose="020B0502000000000004" pitchFamily="34" charset="-128"/>
                <a:ea typeface="Andale WT" panose="020B0502000000000004" pitchFamily="34" charset="-128"/>
                <a:cs typeface="Andale WT" panose="020B0502000000000004" pitchFamily="34" charset="-128"/>
              </a:rPr>
              <a:t>They also collect information from our web history using cookies.</a:t>
            </a:r>
          </a:p>
          <a:p>
            <a:pPr marL="0" indent="0">
              <a:buNone/>
            </a:pPr>
            <a:r>
              <a:rPr lang="en-US" sz="1800" b="1" dirty="0">
                <a:solidFill>
                  <a:srgbClr val="0070C0"/>
                </a:solidFill>
                <a:latin typeface="Andale WT" panose="020B0502000000000004" pitchFamily="34" charset="-128"/>
                <a:ea typeface="Andale WT" panose="020B0502000000000004" pitchFamily="34" charset="-128"/>
                <a:cs typeface="Andale WT" panose="020B0502000000000004" pitchFamily="34" charset="-128"/>
              </a:rPr>
              <a:t>    Ex: After searching for a certain article, we see ads      </a:t>
            </a:r>
          </a:p>
          <a:p>
            <a:pPr marL="0" indent="0">
              <a:buNone/>
            </a:pPr>
            <a:r>
              <a:rPr lang="en-US" sz="1800" b="1" dirty="0">
                <a:solidFill>
                  <a:srgbClr val="0070C0"/>
                </a:solidFill>
                <a:latin typeface="Andale WT" panose="020B0502000000000004" pitchFamily="34" charset="-128"/>
                <a:ea typeface="Andale WT" panose="020B0502000000000004" pitchFamily="34" charset="-128"/>
                <a:cs typeface="Andale WT" panose="020B0502000000000004" pitchFamily="34" charset="-128"/>
              </a:rPr>
              <a:t>       about that article on Facebook.</a:t>
            </a:r>
          </a:p>
          <a:p>
            <a:pPr marL="0" indent="0">
              <a:buNone/>
            </a:pPr>
            <a:endParaRPr lang="en-US" sz="1800" b="1" dirty="0">
              <a:solidFill>
                <a:srgbClr val="0070C0"/>
              </a:solidFill>
              <a:latin typeface="Andale WT" panose="020B0502000000000004" pitchFamily="34" charset="-128"/>
              <a:ea typeface="Andale WT" panose="020B0502000000000004" pitchFamily="34" charset="-128"/>
              <a:cs typeface="Andale WT" panose="020B0502000000000004" pitchFamily="34" charset="-128"/>
            </a:endParaRPr>
          </a:p>
          <a:p>
            <a:pPr>
              <a:buFont typeface="Courier New" panose="02070309020205020404" pitchFamily="49" charset="0"/>
              <a:buChar char="o"/>
            </a:pPr>
            <a:r>
              <a:rPr lang="en-US" sz="1800" b="1" dirty="0">
                <a:solidFill>
                  <a:srgbClr val="0070C0"/>
                </a:solidFill>
                <a:latin typeface="Andale WT" panose="020B0502000000000004" pitchFamily="34" charset="-128"/>
                <a:ea typeface="Andale WT" panose="020B0502000000000004" pitchFamily="34" charset="-128"/>
                <a:cs typeface="Andale WT" panose="020B0502000000000004" pitchFamily="34" charset="-128"/>
              </a:rPr>
              <a:t>Cookies are tracking us whether we are logged in or not.</a:t>
            </a:r>
          </a:p>
          <a:p>
            <a:endParaRPr lang="en-US" sz="1800" b="1" dirty="0">
              <a:solidFill>
                <a:srgbClr val="0070C0"/>
              </a:solidFill>
              <a:latin typeface="Andale WT" panose="020B0502000000000004" pitchFamily="34" charset="-128"/>
              <a:ea typeface="Andale WT" panose="020B0502000000000004" pitchFamily="34" charset="-128"/>
              <a:cs typeface="Andale WT" panose="020B0502000000000004" pitchFamily="34" charset="-128"/>
            </a:endParaRPr>
          </a:p>
          <a:p>
            <a:endParaRPr lang="en-US" sz="1800" b="1" dirty="0">
              <a:solidFill>
                <a:srgbClr val="0070C0"/>
              </a:solidFill>
              <a:latin typeface="Andale WT" panose="020B0502000000000004" pitchFamily="34" charset="-128"/>
              <a:ea typeface="Andale WT" panose="020B0502000000000004" pitchFamily="34" charset="-128"/>
              <a:cs typeface="Andale WT" panose="020B0502000000000004" pitchFamily="34" charset="-128"/>
            </a:endParaRPr>
          </a:p>
          <a:p>
            <a:endParaRPr lang="en-US" dirty="0"/>
          </a:p>
        </p:txBody>
      </p:sp>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239000" y="3352800"/>
            <a:ext cx="1447800" cy="1447800"/>
          </a:xfrm>
          <a:prstGeom prst="rect">
            <a:avLst/>
          </a:prstGeom>
        </p:spPr>
      </p:pic>
    </p:spTree>
    <p:extLst>
      <p:ext uri="{BB962C8B-B14F-4D97-AF65-F5344CB8AC3E}">
        <p14:creationId xmlns:p14="http://schemas.microsoft.com/office/powerpoint/2010/main" val="21678600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Credit card information</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67266" y="362393"/>
            <a:ext cx="956734" cy="956734"/>
          </a:xfrm>
          <a:prstGeom prst="rect">
            <a:avLst/>
          </a:prstGeom>
        </p:spPr>
      </p:pic>
      <p:sp>
        <p:nvSpPr>
          <p:cNvPr id="5" name="Content Placeholder 1"/>
          <p:cNvSpPr txBox="1">
            <a:spLocks noGrp="1"/>
          </p:cNvSpPr>
          <p:nvPr>
            <p:ph idx="1"/>
          </p:nvPr>
        </p:nvSpPr>
        <p:spPr>
          <a:xfrm>
            <a:off x="872067" y="2286000"/>
            <a:ext cx="7662333" cy="3840163"/>
          </a:xfrm>
          <a:prstGeom prst="rect">
            <a:avLst/>
          </a:prstGeom>
        </p:spPr>
        <p:txBody>
          <a:bodyPr vert="horz" lIns="91440" tIns="45720" rIns="91440" bIns="45720" rtlCol="0">
            <a:normAutofit/>
          </a:bodyPr>
          <a:lst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a:lstStyle>
          <a:p>
            <a:r>
              <a:rPr lang="en-US" sz="1800" b="1" dirty="0">
                <a:solidFill>
                  <a:srgbClr val="0070C0"/>
                </a:solidFill>
                <a:latin typeface="Andale WT" panose="020B0502000000000004" pitchFamily="34" charset="-128"/>
                <a:ea typeface="Andale WT" panose="020B0502000000000004" pitchFamily="34" charset="-128"/>
                <a:cs typeface="Andale WT" panose="020B0502000000000004" pitchFamily="34" charset="-128"/>
              </a:rPr>
              <a:t>When using services for purchases or any financial transaction, Facebook collects information about the purchase or transaction, which includes card information and personal identifiable information.</a:t>
            </a:r>
          </a:p>
          <a:p>
            <a:endParaRPr lang="en-US" sz="1800" b="1" dirty="0">
              <a:solidFill>
                <a:srgbClr val="0070C0"/>
              </a:solidFill>
              <a:latin typeface="Andale WT" panose="020B0502000000000004" pitchFamily="34" charset="-128"/>
              <a:ea typeface="Andale WT" panose="020B0502000000000004" pitchFamily="34" charset="-128"/>
              <a:cs typeface="Andale WT" panose="020B0502000000000004" pitchFamily="34" charset="-128"/>
            </a:endParaRPr>
          </a:p>
          <a:p>
            <a:r>
              <a:rPr lang="en-US" sz="1800" b="1" dirty="0">
                <a:solidFill>
                  <a:srgbClr val="0070C0"/>
                </a:solidFill>
                <a:latin typeface="Andale WT" panose="020B0502000000000004" pitchFamily="34" charset="-128"/>
                <a:ea typeface="Andale WT" panose="020B0502000000000004" pitchFamily="34" charset="-128"/>
                <a:cs typeface="Andale WT" panose="020B0502000000000004" pitchFamily="34" charset="-128"/>
              </a:rPr>
              <a:t>“We may share your Personal Information with our parent company Facebook, Inc. to process your payment; for maintenance of your payment account; or to detect, prevent, or otherwise address fraud, security, or technical issues”.</a:t>
            </a:r>
          </a:p>
          <a:p>
            <a:r>
              <a:rPr lang="en-US" sz="1800" b="1" dirty="0">
                <a:solidFill>
                  <a:srgbClr val="0070C0"/>
                </a:solidFill>
                <a:latin typeface="Andale WT" panose="020B0502000000000004" pitchFamily="34" charset="-128"/>
                <a:ea typeface="Andale WT" panose="020B0502000000000004" pitchFamily="34" charset="-128"/>
                <a:cs typeface="Andale WT" panose="020B0502000000000004" pitchFamily="34" charset="-128"/>
              </a:rPr>
              <a:t>“We may need to share your Personal Information under certain circumstances: so we can offer you the best service possible, to run our business, or to comply with legal requests”.</a:t>
            </a:r>
          </a:p>
          <a:p>
            <a:endParaRPr lang="en-US" sz="1800" b="1" dirty="0">
              <a:solidFill>
                <a:srgbClr val="0070C0"/>
              </a:solidFill>
              <a:latin typeface="Andale WT" panose="020B0502000000000004" pitchFamily="34" charset="-128"/>
              <a:ea typeface="Andale WT" panose="020B0502000000000004" pitchFamily="34" charset="-128"/>
              <a:cs typeface="Andale WT" panose="020B0502000000000004" pitchFamily="34" charset="-128"/>
            </a:endParaRPr>
          </a:p>
          <a:p>
            <a:endParaRPr lang="en-US" sz="1800" b="1" dirty="0">
              <a:solidFill>
                <a:srgbClr val="0070C0"/>
              </a:solidFill>
              <a:latin typeface="Andale WT" panose="020B0502000000000004" pitchFamily="34" charset="-128"/>
              <a:ea typeface="Andale WT" panose="020B0502000000000004" pitchFamily="34" charset="-128"/>
              <a:cs typeface="Andale WT" panose="020B0502000000000004" pitchFamily="34" charset="-128"/>
            </a:endParaRPr>
          </a:p>
          <a:p>
            <a:endParaRPr lang="en-US" sz="1800" b="1" dirty="0">
              <a:solidFill>
                <a:srgbClr val="0070C0"/>
              </a:solidFill>
              <a:latin typeface="Andale WT" panose="020B0502000000000004" pitchFamily="34" charset="-128"/>
              <a:ea typeface="Andale WT" panose="020B0502000000000004" pitchFamily="34" charset="-128"/>
              <a:cs typeface="Andale WT" panose="020B0502000000000004" pitchFamily="34" charset="-128"/>
            </a:endParaRPr>
          </a:p>
          <a:p>
            <a:endParaRPr lang="en-US" sz="1800" b="1" dirty="0">
              <a:solidFill>
                <a:srgbClr val="0070C0"/>
              </a:solidFill>
              <a:latin typeface="Andale WT" panose="020B0502000000000004" pitchFamily="34" charset="-128"/>
              <a:ea typeface="Andale WT" panose="020B0502000000000004" pitchFamily="34" charset="-128"/>
              <a:cs typeface="Andale WT" panose="020B0502000000000004" pitchFamily="34" charset="-128"/>
            </a:endParaRPr>
          </a:p>
          <a:p>
            <a:endParaRPr lang="en-US" sz="1800" b="1" dirty="0">
              <a:solidFill>
                <a:srgbClr val="0070C0"/>
              </a:solidFill>
              <a:latin typeface="Andale WT" panose="020B0502000000000004" pitchFamily="34" charset="-128"/>
              <a:ea typeface="Andale WT" panose="020B0502000000000004" pitchFamily="34" charset="-128"/>
              <a:cs typeface="Andale WT" panose="020B0502000000000004" pitchFamily="34" charset="-128"/>
            </a:endParaRPr>
          </a:p>
          <a:p>
            <a:endParaRPr lang="en-US" dirty="0"/>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118463" y="3124200"/>
            <a:ext cx="831874" cy="790575"/>
          </a:xfrm>
          <a:prstGeom prst="rect">
            <a:avLst/>
          </a:prstGeom>
        </p:spPr>
      </p:pic>
    </p:spTree>
    <p:extLst>
      <p:ext uri="{BB962C8B-B14F-4D97-AF65-F5344CB8AC3E}">
        <p14:creationId xmlns:p14="http://schemas.microsoft.com/office/powerpoint/2010/main" val="39613421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Information from friends</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67266" y="362393"/>
            <a:ext cx="956734" cy="956734"/>
          </a:xfrm>
          <a:prstGeom prst="rect">
            <a:avLst/>
          </a:prstGeom>
        </p:spPr>
      </p:pic>
      <p:sp>
        <p:nvSpPr>
          <p:cNvPr id="6" name="Content Placeholder 1"/>
          <p:cNvSpPr txBox="1">
            <a:spLocks noGrp="1"/>
          </p:cNvSpPr>
          <p:nvPr>
            <p:ph idx="1"/>
          </p:nvPr>
        </p:nvSpPr>
        <p:spPr>
          <a:xfrm>
            <a:off x="567266" y="2675467"/>
            <a:ext cx="5985933" cy="3450696"/>
          </a:xfrm>
          <a:prstGeom prst="rect">
            <a:avLst/>
          </a:prstGeom>
        </p:spPr>
        <p:txBody>
          <a:bodyPr vert="horz" lIns="91440" tIns="45720" rIns="91440" bIns="45720" rtlCol="0">
            <a:normAutofit/>
          </a:bodyPr>
          <a:lst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a:lstStyle>
          <a:p>
            <a:r>
              <a:rPr lang="en-US" sz="1800" b="1" dirty="0">
                <a:solidFill>
                  <a:srgbClr val="0070C0"/>
                </a:solidFill>
                <a:latin typeface="Andale WT" panose="020B0502000000000004" pitchFamily="34" charset="-128"/>
                <a:ea typeface="Andale WT" panose="020B0502000000000004" pitchFamily="34" charset="-128"/>
                <a:cs typeface="Andale WT" panose="020B0502000000000004" pitchFamily="34" charset="-128"/>
              </a:rPr>
              <a:t>Facebook also collects information about us from others when they send us a message, tag us in a photo, or share a photo of us.</a:t>
            </a:r>
          </a:p>
          <a:p>
            <a:endParaRPr lang="en-US" sz="1800" b="1" dirty="0">
              <a:solidFill>
                <a:srgbClr val="0070C0"/>
              </a:solidFill>
              <a:latin typeface="Andale WT" panose="020B0502000000000004" pitchFamily="34" charset="-128"/>
              <a:ea typeface="Andale WT" panose="020B0502000000000004" pitchFamily="34" charset="-128"/>
              <a:cs typeface="Andale WT" panose="020B0502000000000004" pitchFamily="34" charset="-128"/>
            </a:endParaRPr>
          </a:p>
          <a:p>
            <a:r>
              <a:rPr lang="en-US" sz="1800" b="1" dirty="0">
                <a:solidFill>
                  <a:srgbClr val="0070C0"/>
                </a:solidFill>
                <a:latin typeface="Andale WT" panose="020B0502000000000004" pitchFamily="34" charset="-128"/>
                <a:ea typeface="Andale WT" panose="020B0502000000000004" pitchFamily="34" charset="-128"/>
                <a:cs typeface="Andale WT" panose="020B0502000000000004" pitchFamily="34" charset="-128"/>
              </a:rPr>
              <a:t>When posting something, we can choose to share it with only friends of friends. However, those friends can share it, giving access to everyone to see it.</a:t>
            </a:r>
          </a:p>
          <a:p>
            <a:endParaRPr lang="en-US" sz="1800" b="1" dirty="0">
              <a:solidFill>
                <a:srgbClr val="0070C0"/>
              </a:solidFill>
              <a:latin typeface="Andale WT" panose="020B0502000000000004" pitchFamily="34" charset="-128"/>
              <a:ea typeface="Andale WT" panose="020B0502000000000004" pitchFamily="34" charset="-128"/>
              <a:cs typeface="Andale WT" panose="020B0502000000000004" pitchFamily="34" charset="-128"/>
            </a:endParaRPr>
          </a:p>
          <a:p>
            <a:pPr marL="0" indent="0">
              <a:buNone/>
            </a:pPr>
            <a:endParaRPr lang="en-US" sz="1800" b="1" dirty="0">
              <a:solidFill>
                <a:srgbClr val="0070C0"/>
              </a:solidFill>
              <a:latin typeface="Andale WT" panose="020B0502000000000004" pitchFamily="34" charset="-128"/>
              <a:ea typeface="Andale WT" panose="020B0502000000000004" pitchFamily="34" charset="-128"/>
              <a:cs typeface="Andale WT" panose="020B0502000000000004" pitchFamily="34" charset="-128"/>
            </a:endParaRPr>
          </a:p>
          <a:p>
            <a:endParaRPr lang="en-US" sz="1800" b="1" dirty="0">
              <a:solidFill>
                <a:srgbClr val="0070C0"/>
              </a:solidFill>
              <a:latin typeface="Andale WT" panose="020B0502000000000004" pitchFamily="34" charset="-128"/>
              <a:ea typeface="Andale WT" panose="020B0502000000000004" pitchFamily="34" charset="-128"/>
              <a:cs typeface="Andale WT" panose="020B0502000000000004" pitchFamily="34" charset="-128"/>
            </a:endParaRPr>
          </a:p>
          <a:p>
            <a:endParaRPr lang="en-US" sz="1800" b="1" dirty="0">
              <a:solidFill>
                <a:srgbClr val="0070C0"/>
              </a:solidFill>
              <a:latin typeface="Andale WT" panose="020B0502000000000004" pitchFamily="34" charset="-128"/>
              <a:ea typeface="Andale WT" panose="020B0502000000000004" pitchFamily="34" charset="-128"/>
              <a:cs typeface="Andale WT" panose="020B0502000000000004" pitchFamily="34" charset="-128"/>
            </a:endParaRPr>
          </a:p>
          <a:p>
            <a:endParaRPr lang="en-US" sz="1800" b="1" dirty="0">
              <a:solidFill>
                <a:srgbClr val="0070C0"/>
              </a:solidFill>
              <a:latin typeface="Andale WT" panose="020B0502000000000004" pitchFamily="34" charset="-128"/>
              <a:ea typeface="Andale WT" panose="020B0502000000000004" pitchFamily="34" charset="-128"/>
              <a:cs typeface="Andale WT" panose="020B0502000000000004" pitchFamily="34" charset="-128"/>
            </a:endParaRPr>
          </a:p>
          <a:p>
            <a:endParaRPr lang="en-US" dirty="0"/>
          </a:p>
        </p:txBody>
      </p:sp>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010400" y="2675467"/>
            <a:ext cx="2106168" cy="1744133"/>
          </a:xfrm>
          <a:prstGeom prst="rect">
            <a:avLst/>
          </a:prstGeom>
        </p:spPr>
      </p:pic>
    </p:spTree>
    <p:extLst>
      <p:ext uri="{BB962C8B-B14F-4D97-AF65-F5344CB8AC3E}">
        <p14:creationId xmlns:p14="http://schemas.microsoft.com/office/powerpoint/2010/main" val="13993851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399" y="2362200"/>
            <a:ext cx="6777135" cy="4343400"/>
          </a:xfrm>
        </p:spPr>
        <p:txBody>
          <a:bodyPr>
            <a:normAutofit lnSpcReduction="10000"/>
          </a:bodyPr>
          <a:lstStyle/>
          <a:p>
            <a:r>
              <a:rPr lang="en-US" b="1" dirty="0">
                <a:solidFill>
                  <a:srgbClr val="0070C0"/>
                </a:solidFill>
                <a:latin typeface="Andale WT" panose="020B0502000000000004" pitchFamily="34" charset="-128"/>
                <a:ea typeface="Andale WT" panose="020B0502000000000004" pitchFamily="34" charset="-128"/>
                <a:cs typeface="Andale WT" panose="020B0502000000000004" pitchFamily="34" charset="-128"/>
              </a:rPr>
              <a:t>Facebook collects information about the people and groups we are connected to and communicate the most with.           They also record how we interact with them.</a:t>
            </a:r>
          </a:p>
          <a:p>
            <a:pPr marL="0" indent="0">
              <a:buNone/>
            </a:pPr>
            <a:endParaRPr lang="en-US" b="1" dirty="0">
              <a:solidFill>
                <a:srgbClr val="0070C0"/>
              </a:solidFill>
              <a:latin typeface="Andale WT" panose="020B0502000000000004" pitchFamily="34" charset="-128"/>
              <a:ea typeface="Andale WT" panose="020B0502000000000004" pitchFamily="34" charset="-128"/>
              <a:cs typeface="Andale WT" panose="020B0502000000000004" pitchFamily="34" charset="-128"/>
            </a:endParaRPr>
          </a:p>
          <a:p>
            <a:r>
              <a:rPr lang="en-US" b="1" dirty="0">
                <a:solidFill>
                  <a:srgbClr val="0070C0"/>
                </a:solidFill>
                <a:latin typeface="Andale WT" panose="020B0502000000000004" pitchFamily="34" charset="-128"/>
                <a:ea typeface="Andale WT" panose="020B0502000000000004" pitchFamily="34" charset="-128"/>
                <a:cs typeface="Andale WT" panose="020B0502000000000004" pitchFamily="34" charset="-128"/>
              </a:rPr>
              <a:t>They collect information about people when we upload, synch, or import address books. </a:t>
            </a:r>
          </a:p>
          <a:p>
            <a:pPr marL="0" indent="0">
              <a:buNone/>
            </a:pPr>
            <a:r>
              <a:rPr lang="en-US" b="1" dirty="0">
                <a:solidFill>
                  <a:srgbClr val="0070C0"/>
                </a:solidFill>
                <a:latin typeface="Andale WT" panose="020B0502000000000004" pitchFamily="34" charset="-128"/>
                <a:ea typeface="Andale WT" panose="020B0502000000000004" pitchFamily="34" charset="-128"/>
                <a:cs typeface="Andale WT" panose="020B0502000000000004" pitchFamily="34" charset="-128"/>
              </a:rPr>
              <a:t>(Information about people can include name, phone number, email, birthday, and address)</a:t>
            </a:r>
          </a:p>
          <a:p>
            <a:endParaRPr lang="en-US" dirty="0"/>
          </a:p>
        </p:txBody>
      </p:sp>
      <p:sp>
        <p:nvSpPr>
          <p:cNvPr id="3" name="Title 2"/>
          <p:cNvSpPr>
            <a:spLocks noGrp="1"/>
          </p:cNvSpPr>
          <p:nvPr>
            <p:ph type="title"/>
          </p:nvPr>
        </p:nvSpPr>
        <p:spPr>
          <a:xfrm>
            <a:off x="762000" y="256580"/>
            <a:ext cx="8229600" cy="1252728"/>
          </a:xfrm>
        </p:spPr>
        <p:txBody>
          <a:bodyPr/>
          <a:lstStyle/>
          <a:p>
            <a:r>
              <a:rPr lang="en-US" dirty="0"/>
              <a:t>Information about friends</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67266" y="362393"/>
            <a:ext cx="956734" cy="956734"/>
          </a:xfrm>
          <a:prstGeom prst="rect">
            <a:avLst/>
          </a:prstGeom>
        </p:spPr>
      </p:pic>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402397" y="2667000"/>
            <a:ext cx="2730717" cy="1932980"/>
          </a:xfrm>
          <a:prstGeom prst="rect">
            <a:avLst/>
          </a:prstGeom>
        </p:spPr>
      </p:pic>
    </p:spTree>
    <p:extLst>
      <p:ext uri="{BB962C8B-B14F-4D97-AF65-F5344CB8AC3E}">
        <p14:creationId xmlns:p14="http://schemas.microsoft.com/office/powerpoint/2010/main" val="34605189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Device information</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67266" y="362393"/>
            <a:ext cx="956734" cy="956734"/>
          </a:xfrm>
          <a:prstGeom prst="rect">
            <a:avLst/>
          </a:prstGeom>
        </p:spPr>
      </p:pic>
      <p:sp>
        <p:nvSpPr>
          <p:cNvPr id="5" name="Content Placeholder 1"/>
          <p:cNvSpPr txBox="1">
            <a:spLocks/>
          </p:cNvSpPr>
          <p:nvPr/>
        </p:nvSpPr>
        <p:spPr>
          <a:xfrm>
            <a:off x="914400" y="2667000"/>
            <a:ext cx="7391400" cy="3907896"/>
          </a:xfrm>
          <a:prstGeom prst="rect">
            <a:avLst/>
          </a:prstGeom>
        </p:spPr>
        <p:txBody>
          <a:bodyPr vert="horz" lIns="91440" tIns="45720" rIns="91440" bIns="45720" rtlCol="0">
            <a:normAutofit/>
          </a:bodyPr>
          <a:lst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a:lstStyle>
          <a:p>
            <a:r>
              <a:rPr lang="en-US" b="1" dirty="0">
                <a:solidFill>
                  <a:srgbClr val="0070C0"/>
                </a:solidFill>
                <a:latin typeface="Andale WT" panose="020B0502000000000004" pitchFamily="34" charset="-128"/>
                <a:ea typeface="Andale WT" panose="020B0502000000000004" pitchFamily="34" charset="-128"/>
                <a:cs typeface="Andale WT" panose="020B0502000000000004" pitchFamily="34" charset="-128"/>
              </a:rPr>
              <a:t>Information from computers, phones, and all devices that we use to access Facebook or Facebook-owned applications are also collected.</a:t>
            </a:r>
          </a:p>
          <a:p>
            <a:endParaRPr lang="en-US" b="1" dirty="0">
              <a:solidFill>
                <a:srgbClr val="0070C0"/>
              </a:solidFill>
              <a:latin typeface="Andale WT" panose="020B0502000000000004" pitchFamily="34" charset="-128"/>
              <a:ea typeface="Andale WT" panose="020B0502000000000004" pitchFamily="34" charset="-128"/>
              <a:cs typeface="Andale WT" panose="020B0502000000000004" pitchFamily="34" charset="-128"/>
            </a:endParaRPr>
          </a:p>
          <a:p>
            <a:r>
              <a:rPr lang="en-US" b="1" dirty="0">
                <a:solidFill>
                  <a:srgbClr val="0070C0"/>
                </a:solidFill>
                <a:latin typeface="Andale WT" panose="020B0502000000000004" pitchFamily="34" charset="-128"/>
                <a:ea typeface="Andale WT" panose="020B0502000000000004" pitchFamily="34" charset="-128"/>
                <a:cs typeface="Andale WT" panose="020B0502000000000004" pitchFamily="34" charset="-128"/>
              </a:rPr>
              <a:t>Some of the device information collected are operating system, settings, battery and signal strength, device location, mobile operator, internet provider, browser type, IP address, language and time zone.</a:t>
            </a:r>
          </a:p>
          <a:p>
            <a:pPr marL="0" indent="0">
              <a:buFont typeface="Symbol" pitchFamily="18" charset="2"/>
              <a:buNone/>
            </a:pPr>
            <a:endParaRPr lang="en-US" sz="1800" b="1" dirty="0">
              <a:solidFill>
                <a:srgbClr val="0070C0"/>
              </a:solidFill>
              <a:latin typeface="Andale WT" panose="020B0502000000000004" pitchFamily="34" charset="-128"/>
              <a:ea typeface="Andale WT" panose="020B0502000000000004" pitchFamily="34" charset="-128"/>
              <a:cs typeface="Andale WT" panose="020B0502000000000004" pitchFamily="34" charset="-128"/>
            </a:endParaRPr>
          </a:p>
          <a:p>
            <a:endParaRPr lang="en-US" sz="1800" b="1" dirty="0">
              <a:solidFill>
                <a:srgbClr val="0070C0"/>
              </a:solidFill>
              <a:latin typeface="Andale WT" panose="020B0502000000000004" pitchFamily="34" charset="-128"/>
              <a:ea typeface="Andale WT" panose="020B0502000000000004" pitchFamily="34" charset="-128"/>
              <a:cs typeface="Andale WT" panose="020B0502000000000004" pitchFamily="34" charset="-128"/>
            </a:endParaRPr>
          </a:p>
          <a:p>
            <a:endParaRPr lang="en-US" sz="1800" b="1" dirty="0">
              <a:solidFill>
                <a:srgbClr val="0070C0"/>
              </a:solidFill>
              <a:latin typeface="Andale WT" panose="020B0502000000000004" pitchFamily="34" charset="-128"/>
              <a:ea typeface="Andale WT" panose="020B0502000000000004" pitchFamily="34" charset="-128"/>
              <a:cs typeface="Andale WT" panose="020B0502000000000004" pitchFamily="34" charset="-128"/>
            </a:endParaRPr>
          </a:p>
          <a:p>
            <a:endParaRPr lang="en-US" sz="1800" b="1" dirty="0">
              <a:solidFill>
                <a:srgbClr val="0070C0"/>
              </a:solidFill>
              <a:latin typeface="Andale WT" panose="020B0502000000000004" pitchFamily="34" charset="-128"/>
              <a:ea typeface="Andale WT" panose="020B0502000000000004" pitchFamily="34" charset="-128"/>
              <a:cs typeface="Andale WT" panose="020B0502000000000004" pitchFamily="34" charset="-128"/>
            </a:endParaRPr>
          </a:p>
          <a:p>
            <a:endParaRPr lang="en-US" dirty="0"/>
          </a:p>
        </p:txBody>
      </p:sp>
    </p:spTree>
    <p:extLst>
      <p:ext uri="{BB962C8B-B14F-4D97-AF65-F5344CB8AC3E}">
        <p14:creationId xmlns:p14="http://schemas.microsoft.com/office/powerpoint/2010/main" val="262804834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aveform">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2154</TotalTime>
  <Words>865</Words>
  <Application>Microsoft Office PowerPoint</Application>
  <PresentationFormat>On-screen Show (4:3)</PresentationFormat>
  <Paragraphs>95</Paragraphs>
  <Slides>16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16</vt:i4>
      </vt:variant>
    </vt:vector>
  </HeadingPairs>
  <TitlesOfParts>
    <vt:vector size="22" baseType="lpstr">
      <vt:lpstr>Andale WT</vt:lpstr>
      <vt:lpstr>Arial</vt:lpstr>
      <vt:lpstr>Candara</vt:lpstr>
      <vt:lpstr>Courier New</vt:lpstr>
      <vt:lpstr>Symbol</vt:lpstr>
      <vt:lpstr>Waveform</vt:lpstr>
      <vt:lpstr>Facebook privacy policy</vt:lpstr>
      <vt:lpstr>Background</vt:lpstr>
      <vt:lpstr>Background continued</vt:lpstr>
      <vt:lpstr>Communication</vt:lpstr>
      <vt:lpstr>Activity</vt:lpstr>
      <vt:lpstr>Credit card information</vt:lpstr>
      <vt:lpstr>Information from friends</vt:lpstr>
      <vt:lpstr>Information about friends</vt:lpstr>
      <vt:lpstr>Device information</vt:lpstr>
      <vt:lpstr>Location</vt:lpstr>
      <vt:lpstr>Websites and apps that use Facebook</vt:lpstr>
      <vt:lpstr>Access cellphone’s data</vt:lpstr>
      <vt:lpstr>Faceprint data</vt:lpstr>
      <vt:lpstr>Deactivate and delete an account</vt:lpstr>
      <vt:lpstr>Information sharing</vt:lpstr>
      <vt:lpstr>Conclusion</vt:lpstr>
    </vt:vector>
  </TitlesOfParts>
  <Company>First Data USA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JetBlue Airways IPO</dc:title>
  <dc:creator>First Data USA</dc:creator>
  <cp:lastModifiedBy>Jody Blanke</cp:lastModifiedBy>
  <cp:revision>93</cp:revision>
  <dcterms:created xsi:type="dcterms:W3CDTF">2017-02-24T16:54:52Z</dcterms:created>
  <dcterms:modified xsi:type="dcterms:W3CDTF">2017-07-05T22:34:51Z</dcterms:modified>
</cp:coreProperties>
</file>