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83" r:id="rId3"/>
    <p:sldId id="259" r:id="rId4"/>
    <p:sldId id="261" r:id="rId5"/>
    <p:sldId id="280" r:id="rId6"/>
    <p:sldId id="263" r:id="rId7"/>
    <p:sldId id="279" r:id="rId8"/>
    <p:sldId id="274" r:id="rId9"/>
    <p:sldId id="278" r:id="rId10"/>
    <p:sldId id="271" r:id="rId11"/>
    <p:sldId id="275" r:id="rId12"/>
    <p:sldId id="282" r:id="rId13"/>
    <p:sldId id="281"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4660"/>
  </p:normalViewPr>
  <p:slideViewPr>
    <p:cSldViewPr>
      <p:cViewPr varScale="1">
        <p:scale>
          <a:sx n="110" d="100"/>
          <a:sy n="110"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B8AED-6A01-4136-88EE-69A4379AC93B}" type="datetimeFigureOut">
              <a:rPr lang="en-US" smtClean="0"/>
              <a:pPr/>
              <a:t>7/5/2017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FB668-35B9-44D9-A103-E29694FEF77C}" type="slidenum">
              <a:rPr lang="en-US" smtClean="0"/>
              <a:pPr/>
              <a:t>‹#›</a:t>
            </a:fld>
            <a:endParaRPr lang="en-US"/>
          </a:p>
        </p:txBody>
      </p:sp>
    </p:spTree>
    <p:extLst>
      <p:ext uri="{BB962C8B-B14F-4D97-AF65-F5344CB8AC3E}">
        <p14:creationId xmlns:p14="http://schemas.microsoft.com/office/powerpoint/2010/main" val="129102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60BFD6D-CE58-44EC-BE05-4477B4F47622}" type="datetime1">
              <a:rPr lang="en-US" smtClean="0"/>
              <a:pPr/>
              <a:t>7/5/2017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AF38E1A-5475-4C63-A230-0050A08DAB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9997CC-C4B3-4776-987D-BD6140DF4C22}" type="datetime1">
              <a:rPr lang="en-US" smtClean="0"/>
              <a:pPr/>
              <a:t>7/5/2017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4CF654-E236-4861-AADB-8A1D6DBC4703}" type="datetime1">
              <a:rPr lang="en-US" smtClean="0"/>
              <a:pPr/>
              <a:t>7/5/2017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C52BDA-D867-451E-8481-45D6BB9A6957}" type="datetime1">
              <a:rPr lang="en-US" smtClean="0"/>
              <a:pPr/>
              <a:t>7/5/2017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05C478-38BE-4DE7-93DB-88947C6DFF3F}" type="datetime1">
              <a:rPr lang="en-US" smtClean="0"/>
              <a:pPr/>
              <a:t>7/5/2017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38E1A-5475-4C63-A230-0050A08DAB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F02352-94D1-4941-A791-BA185252E5D0}" type="datetime1">
              <a:rPr lang="en-US" smtClean="0"/>
              <a:pPr/>
              <a:t>7/5/2017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CDD74A-FF36-45D6-B27D-9C4315B5AABA}" type="datetime1">
              <a:rPr lang="en-US" smtClean="0"/>
              <a:pPr/>
              <a:t>7/5/2017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428E74-503E-4D9C-9542-EE42C5E4D6B9}" type="datetime1">
              <a:rPr lang="en-US" smtClean="0"/>
              <a:pPr/>
              <a:t>7/5/2017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933B13D-B939-40FA-BE0A-29DCA37D7C33}" type="datetime1">
              <a:rPr lang="en-US" smtClean="0"/>
              <a:pPr/>
              <a:t>7/5/2017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AF38E1A-5475-4C63-A230-0050A08DAB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F88D1A-BE83-445A-9E6E-A2D7FBE0F4D8}" type="datetime1">
              <a:rPr lang="en-US" smtClean="0"/>
              <a:pPr/>
              <a:t>7/5/2017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F38E1A-5475-4C63-A230-0050A08DAB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237288E-9C7E-4AAE-9DA9-879D4049D449}" type="datetime1">
              <a:rPr lang="en-US" smtClean="0"/>
              <a:pPr/>
              <a:t>7/5/2017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F38E1A-5475-4C63-A230-0050A08DAB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574942-5250-4DC3-88D5-94D7235E7BDF}" type="datetime1">
              <a:rPr lang="en-US" smtClean="0"/>
              <a:pPr/>
              <a:t>7/5/2017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F38E1A-5475-4C63-A230-0050A08DABC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0" y="6096000"/>
            <a:ext cx="3124200" cy="457200"/>
          </a:xfrm>
        </p:spPr>
        <p:txBody>
          <a:bodyPr>
            <a:normAutofit/>
          </a:bodyPr>
          <a:lstStyle/>
          <a:p>
            <a:pPr algn="r"/>
            <a:r>
              <a:rPr lang="en-US" dirty="0" smtClean="0"/>
              <a:t>Steven C. Gray</a:t>
            </a:r>
          </a:p>
        </p:txBody>
      </p:sp>
      <p:sp>
        <p:nvSpPr>
          <p:cNvPr id="2" name="TextBox 1"/>
          <p:cNvSpPr txBox="1"/>
          <p:nvPr/>
        </p:nvSpPr>
        <p:spPr>
          <a:xfrm>
            <a:off x="1828800" y="2438400"/>
            <a:ext cx="6629400" cy="1815882"/>
          </a:xfrm>
          <a:prstGeom prst="rect">
            <a:avLst/>
          </a:prstGeom>
          <a:noFill/>
        </p:spPr>
        <p:txBody>
          <a:bodyPr wrap="square" rtlCol="0">
            <a:spAutoFit/>
          </a:bodyPr>
          <a:lstStyle/>
          <a:p>
            <a:r>
              <a:rPr lang="en-US" dirty="0"/>
              <a:t>"</a:t>
            </a:r>
            <a:r>
              <a:rPr lang="en-US" sz="2800" dirty="0"/>
              <a:t>Our vision is to be earth's most customer-centric company; to build a place where people can come to find and discover anything they might want to buy online</a:t>
            </a:r>
            <a:r>
              <a:rPr lang="en-US" sz="2800" dirty="0" smtClean="0"/>
              <a:t>.” </a:t>
            </a:r>
            <a:endParaRPr lang="en-US"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6947" y="228600"/>
            <a:ext cx="42672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What Choices Do I Have?</a:t>
            </a:r>
          </a:p>
        </p:txBody>
      </p:sp>
      <p:sp>
        <p:nvSpPr>
          <p:cNvPr id="5" name="Content Placeholder 4"/>
          <p:cNvSpPr>
            <a:spLocks noGrp="1"/>
          </p:cNvSpPr>
          <p:nvPr>
            <p:ph idx="1"/>
          </p:nvPr>
        </p:nvSpPr>
        <p:spPr/>
        <p:txBody>
          <a:bodyPr>
            <a:normAutofit/>
          </a:bodyPr>
          <a:lstStyle/>
          <a:p>
            <a:r>
              <a:rPr lang="en-US" sz="1400" b="1" u="sng" dirty="0">
                <a:latin typeface="Times New Roman" pitchFamily="18" charset="0"/>
                <a:cs typeface="Times New Roman" pitchFamily="18" charset="0"/>
              </a:rPr>
              <a:t>As discussed above, you can always choose not to provide information</a:t>
            </a:r>
            <a:r>
              <a:rPr lang="en-US" sz="1400" dirty="0">
                <a:latin typeface="Times New Roman" pitchFamily="18" charset="0"/>
                <a:cs typeface="Times New Roman" pitchFamily="18" charset="0"/>
              </a:rPr>
              <a:t>, even though it might be needed to make a purchase or to take advantage of such Amazon.com </a:t>
            </a:r>
            <a:r>
              <a:rPr lang="en-US" sz="1400" dirty="0" smtClean="0">
                <a:latin typeface="Times New Roman" pitchFamily="18" charset="0"/>
                <a:cs typeface="Times New Roman" pitchFamily="18" charset="0"/>
              </a:rPr>
              <a:t>features. </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If </a:t>
            </a:r>
            <a:r>
              <a:rPr lang="en-US" sz="1400" dirty="0">
                <a:latin typeface="Times New Roman" pitchFamily="18" charset="0"/>
                <a:cs typeface="Times New Roman" pitchFamily="18" charset="0"/>
              </a:rPr>
              <a:t>you do not want us to use personal information that we gather to allow third parties to personalize advertisements we display to you, please adjust your Advertising Preferences .</a:t>
            </a:r>
          </a:p>
          <a:p>
            <a:pPr lvl="1"/>
            <a:r>
              <a:rPr lang="en-US" sz="1200" dirty="0">
                <a:latin typeface="Times New Roman" pitchFamily="18" charset="0"/>
                <a:cs typeface="Times New Roman" pitchFamily="18" charset="0"/>
              </a:rPr>
              <a:t>Personalize Ads from Amazon</a:t>
            </a:r>
          </a:p>
          <a:p>
            <a:pPr lvl="1"/>
            <a:r>
              <a:rPr lang="en-US" sz="1200" dirty="0">
                <a:latin typeface="Times New Roman" pitchFamily="18" charset="0"/>
                <a:cs typeface="Times New Roman" pitchFamily="18" charset="0"/>
              </a:rPr>
              <a:t>Do Not Personalize Ads from Amazon for this Internet Browser</a:t>
            </a:r>
          </a:p>
          <a:p>
            <a:pPr lvl="1"/>
            <a:endParaRPr lang="en-US" sz="800" dirty="0">
              <a:latin typeface="Times New Roman" pitchFamily="18" charset="0"/>
              <a:cs typeface="Times New Roman" pitchFamily="18" charset="0"/>
            </a:endParaRPr>
          </a:p>
          <a:p>
            <a:r>
              <a:rPr lang="en-US" sz="1400" dirty="0">
                <a:latin typeface="Times New Roman" pitchFamily="18" charset="0"/>
                <a:cs typeface="Times New Roman" pitchFamily="18" charset="0"/>
              </a:rPr>
              <a:t>The Help feature on most browsers will tell you how to prevent your browser from accepting new cookies, how to have the browser notify you when you receive a new cookie, or how to disable cookies altogether. We recommend you leave them turned on</a:t>
            </a:r>
            <a:r>
              <a:rPr lang="en-US" sz="1400" dirty="0" smtClean="0">
                <a:latin typeface="Times New Roman" pitchFamily="18" charset="0"/>
                <a:cs typeface="Times New Roman" pitchFamily="18" charset="0"/>
              </a:rPr>
              <a:t>:</a:t>
            </a:r>
          </a:p>
          <a:p>
            <a:pPr marL="82296" indent="0">
              <a:buNone/>
            </a:pP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What About Cookies</a:t>
            </a:r>
            <a:r>
              <a:rPr lang="en-US" sz="1400" b="1" dirty="0" smtClean="0">
                <a:latin typeface="Times New Roman" pitchFamily="18" charset="0"/>
                <a:cs typeface="Times New Roman" pitchFamily="18" charset="0"/>
              </a:rPr>
              <a:t>? For </a:t>
            </a:r>
            <a:r>
              <a:rPr lang="en-US" sz="1400" b="1" dirty="0">
                <a:latin typeface="Times New Roman" pitchFamily="18" charset="0"/>
                <a:cs typeface="Times New Roman" pitchFamily="18" charset="0"/>
              </a:rPr>
              <a:t>instance, if you block or otherwise reject our cookies, you will not be able to add items to your Shopping Cart, proceed to Checkout, or use any Amazon.com products and services that require you to Sign in.</a:t>
            </a:r>
          </a:p>
          <a:p>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Are Children Allowed to Use Amazon.com?</a:t>
            </a:r>
          </a:p>
        </p:txBody>
      </p:sp>
      <p:sp>
        <p:nvSpPr>
          <p:cNvPr id="3" name="Content Placeholder 2"/>
          <p:cNvSpPr>
            <a:spLocks noGrp="1"/>
          </p:cNvSpPr>
          <p:nvPr>
            <p:ph idx="1"/>
          </p:nvPr>
        </p:nvSpPr>
        <p:spPr/>
        <p:txBody>
          <a:bodyPr>
            <a:normAutofit/>
          </a:bodyPr>
          <a:lstStyle/>
          <a:p>
            <a:pPr>
              <a:buFont typeface="Arial" pitchFamily="34" charset="0"/>
              <a:buChar char="•"/>
            </a:pPr>
            <a:r>
              <a:rPr lang="en-US" sz="1400" dirty="0">
                <a:latin typeface="Times New Roman" pitchFamily="18" charset="0"/>
                <a:cs typeface="Times New Roman" pitchFamily="18" charset="0"/>
              </a:rPr>
              <a:t>Amazon.com does not sell products for purchase by children. We sell children's products for purchase by adults. </a:t>
            </a:r>
            <a:r>
              <a:rPr lang="en-US" sz="1400" b="1" u="sng" dirty="0">
                <a:latin typeface="Times New Roman" pitchFamily="18" charset="0"/>
                <a:cs typeface="Times New Roman" pitchFamily="18" charset="0"/>
              </a:rPr>
              <a:t>If you are under 18, you may use Amazon.com only with the involvement of a parent or guardian</a:t>
            </a:r>
            <a:r>
              <a:rPr lang="en-US" sz="1400" b="1" u="sng" dirty="0" smtClean="0">
                <a:latin typeface="Times New Roman" pitchFamily="18" charset="0"/>
                <a:cs typeface="Times New Roman" pitchFamily="18" charset="0"/>
              </a:rPr>
              <a:t>.</a:t>
            </a:r>
          </a:p>
          <a:p>
            <a:pPr>
              <a:buFont typeface="Arial" pitchFamily="34" charset="0"/>
              <a:buChar char="•"/>
            </a:pPr>
            <a:endParaRPr lang="en-US" sz="1400" dirty="0" smtClean="0">
              <a:latin typeface="Times New Roman" pitchFamily="18" charset="0"/>
              <a:cs typeface="Times New Roman" pitchFamily="18" charset="0"/>
            </a:endParaRPr>
          </a:p>
          <a:p>
            <a:pPr marL="82296" indent="0">
              <a:buNone/>
            </a:pPr>
            <a:endParaRPr lang="en-US" sz="1400" dirty="0">
              <a:latin typeface="Times New Roman" pitchFamily="18" charset="0"/>
              <a:cs typeface="Times New Roman" pitchFamily="18" charset="0"/>
            </a:endParaRPr>
          </a:p>
          <a:p>
            <a:pPr>
              <a:buFont typeface="Arial" pitchFamily="34" charset="0"/>
              <a:buChar char="•"/>
            </a:pPr>
            <a:r>
              <a:rPr lang="en-US" sz="1400" b="1" dirty="0" smtClean="0">
                <a:latin typeface="Times New Roman" pitchFamily="18" charset="0"/>
                <a:cs typeface="Times New Roman" pitchFamily="18" charset="0"/>
              </a:rPr>
              <a:t>* Discussion Boards Section</a:t>
            </a:r>
            <a:endParaRPr lang="en-US" sz="1400" b="1" dirty="0">
              <a:latin typeface="Times New Roman" pitchFamily="18" charset="0"/>
              <a:cs typeface="Times New Roman" pitchFamily="18" charset="0"/>
            </a:endParaRPr>
          </a:p>
          <a:p>
            <a:pPr lvl="1">
              <a:buFont typeface="Arial" pitchFamily="34" charset="0"/>
              <a:buChar char="•"/>
            </a:pPr>
            <a:r>
              <a:rPr lang="en-US" sz="1400" b="1" u="sng" dirty="0">
                <a:latin typeface="Times New Roman" pitchFamily="18" charset="0"/>
                <a:cs typeface="Times New Roman" pitchFamily="18" charset="0"/>
              </a:rPr>
              <a:t>This service is available only to individuals older than 13 years of age who have purchased items from Amazon.com and are in good standing in the Amazon.com community</a:t>
            </a:r>
            <a:r>
              <a:rPr lang="en-US" sz="1400" dirty="0">
                <a:latin typeface="Times New Roman" pitchFamily="18" charset="0"/>
                <a:cs typeface="Times New Roman" pitchFamily="18" charset="0"/>
              </a:rPr>
              <a:t>. If you use the Amazon.com discussion boards, you are certifying that you are old enough to participate in the boards</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buFont typeface="Arial" pitchFamily="34" charset="0"/>
              <a:buChar char="•"/>
            </a:pP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000" dirty="0">
                <a:latin typeface="Times New Roman" pitchFamily="18" charset="0"/>
                <a:cs typeface="Times New Roman" pitchFamily="18" charset="0"/>
              </a:rPr>
              <a:t>EU-US Privacy Shield</a:t>
            </a:r>
          </a:p>
        </p:txBody>
      </p:sp>
      <p:sp>
        <p:nvSpPr>
          <p:cNvPr id="6" name="Content Placeholder 5"/>
          <p:cNvSpPr>
            <a:spLocks noGrp="1"/>
          </p:cNvSpPr>
          <p:nvPr>
            <p:ph idx="1"/>
          </p:nvPr>
        </p:nvSpPr>
        <p:spPr>
          <a:xfrm>
            <a:off x="1435608" y="1447800"/>
            <a:ext cx="7498080" cy="5410200"/>
          </a:xfrm>
        </p:spPr>
        <p:txBody>
          <a:bodyPr>
            <a:noAutofit/>
          </a:bodyPr>
          <a:lstStyle/>
          <a:p>
            <a:r>
              <a:rPr lang="en-US" sz="1400" dirty="0">
                <a:latin typeface="Times New Roman" pitchFamily="18" charset="0"/>
                <a:cs typeface="Times New Roman" pitchFamily="18" charset="0"/>
              </a:rPr>
              <a:t>Amazon.com, Inc. </a:t>
            </a:r>
            <a:r>
              <a:rPr lang="en-US" sz="1400" b="1" u="sng" dirty="0">
                <a:latin typeface="Times New Roman" pitchFamily="18" charset="0"/>
                <a:cs typeface="Times New Roman" pitchFamily="18" charset="0"/>
              </a:rPr>
              <a:t>participates in the EU-US Privacy Shield framework</a:t>
            </a:r>
            <a:r>
              <a:rPr lang="en-US" sz="1400" dirty="0">
                <a:latin typeface="Times New Roman" pitchFamily="18" charset="0"/>
                <a:cs typeface="Times New Roman" pitchFamily="18" charset="0"/>
              </a:rPr>
              <a:t>. </a:t>
            </a:r>
          </a:p>
          <a:p>
            <a:pPr lvl="1"/>
            <a:r>
              <a:rPr lang="en-US" sz="1200" dirty="0" smtClean="0">
                <a:latin typeface="Times New Roman" pitchFamily="18" charset="0"/>
                <a:cs typeface="Times New Roman" pitchFamily="18" charset="0"/>
              </a:rPr>
              <a:t>If </a:t>
            </a:r>
            <a:r>
              <a:rPr lang="en-US" sz="1200" dirty="0">
                <a:latin typeface="Times New Roman" pitchFamily="18" charset="0"/>
                <a:cs typeface="Times New Roman" pitchFamily="18" charset="0"/>
              </a:rPr>
              <a:t>you have any inquiries or complaints about our handling of your personal data under Privacy Shield, or about our privacy practices generally, please contact us at: privacyshield@amazon.com. </a:t>
            </a:r>
            <a:endParaRPr lang="en-US" sz="1200" dirty="0" smtClean="0">
              <a:latin typeface="Times New Roman" pitchFamily="18" charset="0"/>
              <a:cs typeface="Times New Roman" pitchFamily="18" charset="0"/>
            </a:endParaRPr>
          </a:p>
          <a:p>
            <a:pPr lvl="1"/>
            <a:endParaRPr lang="en-US" sz="1000" dirty="0">
              <a:latin typeface="Times New Roman" pitchFamily="18" charset="0"/>
              <a:cs typeface="Times New Roman" pitchFamily="18" charset="0"/>
            </a:endParaRPr>
          </a:p>
          <a:p>
            <a:pPr lvl="1"/>
            <a:endParaRPr lang="en-US" sz="10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As explained here </a:t>
            </a:r>
            <a:r>
              <a:rPr lang="en-US" sz="1400" b="1" u="sng" dirty="0" smtClean="0">
                <a:solidFill>
                  <a:srgbClr val="FF0000"/>
                </a:solidFill>
                <a:latin typeface="Times New Roman" pitchFamily="18" charset="0"/>
                <a:cs typeface="Times New Roman" pitchFamily="18" charset="0"/>
              </a:rPr>
              <a:t>we sometimes </a:t>
            </a:r>
            <a:r>
              <a:rPr lang="en-US" sz="1400" b="1" u="sng" dirty="0" smtClean="0">
                <a:latin typeface="Times New Roman" pitchFamily="18" charset="0"/>
                <a:cs typeface="Times New Roman" pitchFamily="18" charset="0"/>
              </a:rPr>
              <a:t>provide personal information to third parties </a:t>
            </a:r>
            <a:r>
              <a:rPr lang="en-US" sz="1400" dirty="0" smtClean="0">
                <a:latin typeface="Times New Roman" pitchFamily="18" charset="0"/>
                <a:cs typeface="Times New Roman" pitchFamily="18" charset="0"/>
              </a:rPr>
              <a:t>to </a:t>
            </a:r>
            <a:r>
              <a:rPr lang="en-US" sz="1400" dirty="0">
                <a:latin typeface="Times New Roman" pitchFamily="18" charset="0"/>
                <a:cs typeface="Times New Roman" pitchFamily="18" charset="0"/>
              </a:rPr>
              <a:t>perform services on our behalf. If we transfer personal information received under the Privacy Shield to a third party, the third party's access, use, and </a:t>
            </a:r>
            <a:r>
              <a:rPr lang="en-US" sz="1400" b="1" u="sng" dirty="0">
                <a:latin typeface="Times New Roman" pitchFamily="18" charset="0"/>
                <a:cs typeface="Times New Roman" pitchFamily="18" charset="0"/>
              </a:rPr>
              <a:t>disclosure of the personal data must also be in compliance with our Privacy Shield obligations</a:t>
            </a:r>
            <a:r>
              <a:rPr lang="en-US" sz="1400" dirty="0">
                <a:latin typeface="Times New Roman" pitchFamily="18" charset="0"/>
                <a:cs typeface="Times New Roman" pitchFamily="18" charset="0"/>
              </a:rPr>
              <a:t>, </a:t>
            </a:r>
            <a:r>
              <a:rPr lang="en-US" sz="1400" b="1" u="sng" dirty="0">
                <a:latin typeface="Times New Roman" pitchFamily="18" charset="0"/>
                <a:cs typeface="Times New Roman" pitchFamily="18" charset="0"/>
              </a:rPr>
              <a:t>and we will remain liable under the Privacy Shield for any failure to do so by the third party unless we prove we are not responsible for the event giving rise to the damage</a:t>
            </a:r>
            <a:r>
              <a:rPr lang="en-US" sz="1400" b="1" u="sng"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283123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2000" dirty="0">
                <a:latin typeface="Times New Roman" pitchFamily="18" charset="0"/>
                <a:cs typeface="Times New Roman" pitchFamily="18" charset="0"/>
              </a:rPr>
              <a:t>Conditions of Use, Notices, and Revisions</a:t>
            </a:r>
          </a:p>
        </p:txBody>
      </p:sp>
      <p:sp>
        <p:nvSpPr>
          <p:cNvPr id="3" name="Content Placeholder 2"/>
          <p:cNvSpPr>
            <a:spLocks noGrp="1"/>
          </p:cNvSpPr>
          <p:nvPr>
            <p:ph idx="1"/>
          </p:nvPr>
        </p:nvSpPr>
        <p:spPr>
          <a:xfrm>
            <a:off x="1371600" y="914400"/>
            <a:ext cx="7498080" cy="5715000"/>
          </a:xfrm>
        </p:spPr>
        <p:txBody>
          <a:bodyPr>
            <a:noAutofit/>
          </a:bodyPr>
          <a:lstStyle/>
          <a:p>
            <a:endParaRPr lang="en-US" sz="14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If you have any concern about privacy at Amazon.com, please contact us with a thorough description, and we will try to resolve it. Our business changes constantly, and our Privacy Notice and the Conditions of Use will change also. We may e-mail periodic reminders of our notices and conditions, but you should check our Web site frequently to see recent changes. </a:t>
            </a:r>
          </a:p>
          <a:p>
            <a:pPr marL="82296" indent="0">
              <a:buNone/>
            </a:pPr>
            <a:endParaRPr lang="en-US" sz="1400" dirty="0">
              <a:latin typeface="Times New Roman" pitchFamily="18" charset="0"/>
              <a:cs typeface="Times New Roman" pitchFamily="18" charset="0"/>
            </a:endParaRPr>
          </a:p>
          <a:p>
            <a:pPr marL="82296" indent="0">
              <a:buNone/>
            </a:pP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414313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8800" dirty="0" smtClean="0"/>
              <a:t>Thank you !!!</a:t>
            </a:r>
          </a:p>
          <a:p>
            <a:pPr>
              <a:buNone/>
            </a:pPr>
            <a:r>
              <a:rPr lang="en-US" sz="8800" dirty="0" smtClean="0"/>
              <a:t>Questions?</a:t>
            </a:r>
            <a:endParaRPr lang="en-US" sz="8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47800" y="762000"/>
            <a:ext cx="7498080" cy="1143000"/>
          </a:xfrm>
        </p:spPr>
        <p:txBody>
          <a:bodyPr>
            <a:noAutofit/>
          </a:bodyPr>
          <a:lstStyle/>
          <a:p>
            <a:r>
              <a:rPr lang="en-US" sz="1400" dirty="0">
                <a:latin typeface="Times New Roman" pitchFamily="18" charset="0"/>
                <a:cs typeface="Times New Roman" pitchFamily="18" charset="0"/>
              </a:rPr>
              <a:t>Security &amp; Privacy › Legal Policies›</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Amazon Privacy Notice</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Last updated: September 30, </a:t>
            </a:r>
            <a:r>
              <a:rPr lang="en-US" sz="1400" dirty="0" smtClean="0">
                <a:latin typeface="Times New Roman" pitchFamily="18" charset="0"/>
                <a:cs typeface="Times New Roman" pitchFamily="18" charset="0"/>
              </a:rPr>
              <a:t>2016</a:t>
            </a: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600" b="1" dirty="0">
                <a:latin typeface="Times New Roman" pitchFamily="18" charset="0"/>
                <a:cs typeface="Times New Roman" pitchFamily="18" charset="0"/>
              </a:rPr>
              <a:t>Amazon.com knows that you care how information about you is used and shared, and we appreciate your trust that we will do so carefully and sensibly. This notice describes our privacy policy. By visiting Amazon.com, you are accepting the practices described in this Privacy Notice.</a:t>
            </a:r>
          </a:p>
        </p:txBody>
      </p:sp>
      <p:sp>
        <p:nvSpPr>
          <p:cNvPr id="6" name="Content Placeholder 2"/>
          <p:cNvSpPr>
            <a:spLocks noGrp="1"/>
          </p:cNvSpPr>
          <p:nvPr>
            <p:ph idx="1"/>
          </p:nvPr>
        </p:nvSpPr>
        <p:spPr>
          <a:xfrm>
            <a:off x="1295400" y="2590800"/>
            <a:ext cx="7498080" cy="4800600"/>
          </a:xfrm>
        </p:spPr>
        <p:txBody>
          <a:bodyPr>
            <a:normAutofit/>
          </a:bodyPr>
          <a:lstStyle/>
          <a:p>
            <a:r>
              <a:rPr lang="en-US" sz="1800" dirty="0">
                <a:latin typeface="Times New Roman" pitchFamily="18" charset="0"/>
                <a:cs typeface="Times New Roman" pitchFamily="18" charset="0"/>
              </a:rPr>
              <a:t>What Personal Information About Customers Does Amazon.com Gather?</a:t>
            </a:r>
          </a:p>
          <a:p>
            <a:r>
              <a:rPr lang="en-US" sz="1800" dirty="0">
                <a:latin typeface="Times New Roman" pitchFamily="18" charset="0"/>
                <a:cs typeface="Times New Roman" pitchFamily="18" charset="0"/>
              </a:rPr>
              <a:t>What About Cookies?</a:t>
            </a:r>
          </a:p>
          <a:p>
            <a:r>
              <a:rPr lang="en-US" sz="1800" dirty="0">
                <a:latin typeface="Times New Roman" pitchFamily="18" charset="0"/>
                <a:cs typeface="Times New Roman" pitchFamily="18" charset="0"/>
              </a:rPr>
              <a:t>Does Amazon.com Share the Information It Receives?</a:t>
            </a:r>
          </a:p>
          <a:p>
            <a:r>
              <a:rPr lang="en-US" sz="1800" dirty="0" smtClean="0">
                <a:latin typeface="Times New Roman" pitchFamily="18" charset="0"/>
                <a:cs typeface="Times New Roman" pitchFamily="18" charset="0"/>
              </a:rPr>
              <a:t>What </a:t>
            </a:r>
            <a:r>
              <a:rPr lang="en-US" sz="1800" dirty="0">
                <a:latin typeface="Times New Roman" pitchFamily="18" charset="0"/>
                <a:cs typeface="Times New Roman" pitchFamily="18" charset="0"/>
              </a:rPr>
              <a:t>About Third-Party Advertisers and Links to Other Websites?</a:t>
            </a:r>
          </a:p>
          <a:p>
            <a:r>
              <a:rPr lang="en-US" sz="1800" dirty="0" smtClean="0">
                <a:latin typeface="Times New Roman" pitchFamily="18" charset="0"/>
                <a:cs typeface="Times New Roman" pitchFamily="18" charset="0"/>
              </a:rPr>
              <a:t>What </a:t>
            </a:r>
            <a:r>
              <a:rPr lang="en-US" sz="1800" dirty="0">
                <a:latin typeface="Times New Roman" pitchFamily="18" charset="0"/>
                <a:cs typeface="Times New Roman" pitchFamily="18" charset="0"/>
              </a:rPr>
              <a:t>Choices Do I Have?</a:t>
            </a:r>
          </a:p>
          <a:p>
            <a:r>
              <a:rPr lang="en-US" sz="1800" dirty="0">
                <a:latin typeface="Times New Roman" pitchFamily="18" charset="0"/>
                <a:cs typeface="Times New Roman" pitchFamily="18" charset="0"/>
              </a:rPr>
              <a:t>Are Children Allowed to Use Amazon.com?</a:t>
            </a:r>
          </a:p>
          <a:p>
            <a:r>
              <a:rPr lang="en-US" sz="1800" dirty="0">
                <a:latin typeface="Times New Roman" pitchFamily="18" charset="0"/>
                <a:cs typeface="Times New Roman" pitchFamily="18" charset="0"/>
              </a:rPr>
              <a:t>EU-US Privacy Shield</a:t>
            </a:r>
          </a:p>
          <a:p>
            <a:r>
              <a:rPr lang="en-US" sz="1800" dirty="0">
                <a:latin typeface="Times New Roman" pitchFamily="18" charset="0"/>
                <a:cs typeface="Times New Roman" pitchFamily="18" charset="0"/>
              </a:rPr>
              <a:t>Conditions of Use, Notices, and Revisions</a:t>
            </a:r>
          </a:p>
          <a:p>
            <a:r>
              <a:rPr lang="en-US" sz="1800" dirty="0">
                <a:latin typeface="Times New Roman" pitchFamily="18" charset="0"/>
                <a:cs typeface="Times New Roman" pitchFamily="18" charset="0"/>
              </a:rPr>
              <a:t>Examples of Information Collected</a:t>
            </a:r>
            <a:endParaRPr lang="en-US"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52435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19200" y="457200"/>
            <a:ext cx="7498080" cy="6248400"/>
          </a:xfrm>
        </p:spPr>
        <p:txBody>
          <a:bodyPr>
            <a:normAutofit/>
          </a:bodyPr>
          <a:lstStyle/>
          <a:p>
            <a:r>
              <a:rPr lang="en-US" sz="1800" dirty="0">
                <a:latin typeface="Times New Roman" pitchFamily="18" charset="0"/>
                <a:cs typeface="Times New Roman" pitchFamily="18" charset="0"/>
              </a:rPr>
              <a:t>Amazon Services Privacy Notice</a:t>
            </a:r>
          </a:p>
          <a:p>
            <a:r>
              <a:rPr lang="en-US" sz="1800" dirty="0">
                <a:latin typeface="Times New Roman" pitchFamily="18" charset="0"/>
                <a:cs typeface="Times New Roman" pitchFamily="18" charset="0"/>
              </a:rPr>
              <a:t>Amazon Services knows that you care how information about you is used and shared, and </a:t>
            </a:r>
            <a:r>
              <a:rPr lang="en-US" sz="1800" b="1" u="sng" dirty="0">
                <a:latin typeface="Times New Roman" pitchFamily="18" charset="0"/>
                <a:cs typeface="Times New Roman" pitchFamily="18" charset="0"/>
              </a:rPr>
              <a:t>we appreciate your trust that we will do so carefully and sensibly.</a:t>
            </a:r>
          </a:p>
          <a:p>
            <a:r>
              <a:rPr lang="en-US" sz="1800" dirty="0">
                <a:latin typeface="Times New Roman" pitchFamily="18" charset="0"/>
                <a:cs typeface="Times New Roman" pitchFamily="18" charset="0"/>
              </a:rPr>
              <a:t>Please note that Amazon Services LLC owns and operates this website and is a subsidiary of Amazon.com, Inc. If you have an account on one or more Amazon sites and Amazon cookies corresponding to those sites, information gathered by Amazon Services, as described in this Privacy Notice, </a:t>
            </a:r>
            <a:r>
              <a:rPr lang="en-US" sz="1800" b="1" u="sng" dirty="0">
                <a:solidFill>
                  <a:srgbClr val="FF0000"/>
                </a:solidFill>
                <a:latin typeface="Times New Roman" pitchFamily="18" charset="0"/>
                <a:cs typeface="Times New Roman" pitchFamily="18" charset="0"/>
              </a:rPr>
              <a:t>may be</a:t>
            </a:r>
            <a:r>
              <a:rPr lang="en-US" sz="1800" b="1" u="sng" dirty="0">
                <a:latin typeface="Times New Roman" pitchFamily="18" charset="0"/>
                <a:cs typeface="Times New Roman" pitchFamily="18" charset="0"/>
              </a:rPr>
              <a:t> correlated with any personally identifiable information</a:t>
            </a:r>
            <a:r>
              <a:rPr lang="en-US" sz="1800" u="sng" dirty="0">
                <a:latin typeface="Times New Roman" pitchFamily="18" charset="0"/>
                <a:cs typeface="Times New Roman" pitchFamily="18" charset="0"/>
              </a:rPr>
              <a:t> </a:t>
            </a:r>
            <a:r>
              <a:rPr lang="en-US" sz="1800" dirty="0">
                <a:latin typeface="Times New Roman" pitchFamily="18" charset="0"/>
                <a:cs typeface="Times New Roman" pitchFamily="18" charset="0"/>
              </a:rPr>
              <a:t>that Amazon has and </a:t>
            </a:r>
            <a:r>
              <a:rPr lang="en-US" sz="1800" b="1" u="sng" dirty="0">
                <a:solidFill>
                  <a:srgbClr val="FF0000"/>
                </a:solidFill>
                <a:latin typeface="Times New Roman" pitchFamily="18" charset="0"/>
                <a:cs typeface="Times New Roman" pitchFamily="18" charset="0"/>
              </a:rPr>
              <a:t>may be </a:t>
            </a:r>
            <a:r>
              <a:rPr lang="en-US" sz="1800" b="1" u="sng" dirty="0">
                <a:latin typeface="Times New Roman" pitchFamily="18" charset="0"/>
                <a:cs typeface="Times New Roman" pitchFamily="18" charset="0"/>
              </a:rPr>
              <a:t>used by Amazon to improve the services we offer</a:t>
            </a:r>
            <a:r>
              <a:rPr lang="en-US" sz="1800" b="1" dirty="0">
                <a:latin typeface="Times New Roman" pitchFamily="18" charset="0"/>
                <a:cs typeface="Times New Roman" pitchFamily="18" charset="0"/>
              </a:rPr>
              <a:t>.</a:t>
            </a:r>
          </a:p>
          <a:p>
            <a:r>
              <a:rPr lang="en-US" sz="1800" dirty="0">
                <a:latin typeface="Times New Roman" pitchFamily="18" charset="0"/>
                <a:cs typeface="Times New Roman" pitchFamily="18" charset="0"/>
              </a:rPr>
              <a:t>As a subsidiary of Amazon.com, Amazon Services follows the same information practices as Amazon.com, and information we collect is subject to the Amazon.com Privacy Notice. </a:t>
            </a:r>
            <a:r>
              <a:rPr lang="en-US" sz="1800" b="1" u="sng" dirty="0">
                <a:latin typeface="Times New Roman" pitchFamily="18" charset="0"/>
                <a:cs typeface="Times New Roman" pitchFamily="18" charset="0"/>
              </a:rPr>
              <a:t>By visiting the Amazon Services site, </a:t>
            </a:r>
            <a:r>
              <a:rPr lang="en-US" sz="1800" b="1" u="sng" dirty="0">
                <a:solidFill>
                  <a:srgbClr val="FF0000"/>
                </a:solidFill>
                <a:latin typeface="Times New Roman" pitchFamily="18" charset="0"/>
                <a:cs typeface="Times New Roman" pitchFamily="18" charset="0"/>
              </a:rPr>
              <a:t>you are </a:t>
            </a:r>
            <a:r>
              <a:rPr lang="en-US" sz="1800" b="1" u="sng" dirty="0">
                <a:latin typeface="Times New Roman" pitchFamily="18" charset="0"/>
                <a:cs typeface="Times New Roman" pitchFamily="18" charset="0"/>
              </a:rPr>
              <a:t>accepting the practices described in the Amazon.com Privacy Notice. </a:t>
            </a:r>
          </a:p>
          <a:p>
            <a:pPr marL="82296" indent="0">
              <a:buNone/>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47800" y="152400"/>
            <a:ext cx="7498080" cy="715962"/>
          </a:xfrm>
        </p:spPr>
        <p:txBody>
          <a:bodyPr>
            <a:normAutofit/>
          </a:bodyPr>
          <a:lstStyle/>
          <a:p>
            <a:r>
              <a:rPr lang="en-US" sz="2000" dirty="0">
                <a:latin typeface="Times New Roman" pitchFamily="18" charset="0"/>
                <a:cs typeface="Times New Roman" pitchFamily="18" charset="0"/>
              </a:rPr>
              <a:t>What Personal Information About Customers Does Amazon.com Gather?</a:t>
            </a:r>
          </a:p>
        </p:txBody>
      </p:sp>
      <p:sp>
        <p:nvSpPr>
          <p:cNvPr id="6" name="Content Placeholder 2"/>
          <p:cNvSpPr>
            <a:spLocks noGrp="1"/>
          </p:cNvSpPr>
          <p:nvPr>
            <p:ph idx="1"/>
          </p:nvPr>
        </p:nvSpPr>
        <p:spPr>
          <a:xfrm>
            <a:off x="1447800" y="914400"/>
            <a:ext cx="7620000" cy="6019800"/>
          </a:xfrm>
        </p:spPr>
        <p:txBody>
          <a:bodyPr>
            <a:noAutofit/>
          </a:bodyPr>
          <a:lstStyle/>
          <a:p>
            <a:r>
              <a:rPr lang="en-US" sz="1400" dirty="0">
                <a:latin typeface="Times New Roman" pitchFamily="18" charset="0"/>
                <a:cs typeface="Times New Roman" pitchFamily="18" charset="0"/>
              </a:rPr>
              <a:t>The information we learn from customers helps us personalize and continually improve your Amazon experience</a:t>
            </a:r>
            <a:r>
              <a:rPr lang="en-US" sz="1400" dirty="0" smtClean="0">
                <a:latin typeface="Times New Roman" pitchFamily="18" charset="0"/>
                <a:cs typeface="Times New Roman" pitchFamily="18" charset="0"/>
              </a:rPr>
              <a:t>.</a:t>
            </a:r>
          </a:p>
          <a:p>
            <a:endParaRPr lang="en-US" sz="1400" dirty="0" smtClean="0">
              <a:latin typeface="Times New Roman" pitchFamily="18" charset="0"/>
              <a:cs typeface="Times New Roman" pitchFamily="18" charset="0"/>
            </a:endParaRPr>
          </a:p>
          <a:p>
            <a:r>
              <a:rPr lang="en-US" sz="1400" b="1" u="sng" dirty="0" smtClean="0">
                <a:latin typeface="Times New Roman" pitchFamily="18" charset="0"/>
                <a:cs typeface="Times New Roman" pitchFamily="18" charset="0"/>
              </a:rPr>
              <a:t>Information You Give Us</a:t>
            </a:r>
            <a:endParaRPr lang="en-US" sz="1400" dirty="0">
              <a:latin typeface="Times New Roman" pitchFamily="18" charset="0"/>
              <a:cs typeface="Times New Roman" pitchFamily="18" charset="0"/>
            </a:endParaRPr>
          </a:p>
          <a:p>
            <a:endParaRPr lang="en-US" sz="1400" b="1" u="sng" dirty="0" smtClean="0">
              <a:latin typeface="Times New Roman" pitchFamily="18" charset="0"/>
              <a:cs typeface="Times New Roman" pitchFamily="18" charset="0"/>
            </a:endParaRPr>
          </a:p>
          <a:p>
            <a:r>
              <a:rPr lang="en-US" sz="1400" b="1" u="sng" dirty="0" smtClean="0">
                <a:latin typeface="Times New Roman" pitchFamily="18" charset="0"/>
                <a:cs typeface="Times New Roman" pitchFamily="18" charset="0"/>
              </a:rPr>
              <a:t>You can choose not to provide certain information</a:t>
            </a:r>
            <a:r>
              <a:rPr lang="en-US" sz="1400" dirty="0" smtClean="0">
                <a:latin typeface="Times New Roman" pitchFamily="18" charset="0"/>
                <a:cs typeface="Times New Roman" pitchFamily="18" charset="0"/>
              </a:rPr>
              <a:t>, but then you might not be able to take advantage of many of our features. </a:t>
            </a:r>
          </a:p>
          <a:p>
            <a:r>
              <a:rPr lang="en-US" sz="1400" dirty="0" smtClean="0">
                <a:latin typeface="Times New Roman" pitchFamily="18" charset="0"/>
                <a:cs typeface="Times New Roman" pitchFamily="18" charset="0"/>
              </a:rPr>
              <a:t>Automatic </a:t>
            </a:r>
            <a:r>
              <a:rPr lang="en-US" sz="1400" dirty="0">
                <a:latin typeface="Times New Roman" pitchFamily="18" charset="0"/>
                <a:cs typeface="Times New Roman" pitchFamily="18" charset="0"/>
              </a:rPr>
              <a:t>Information: </a:t>
            </a:r>
            <a:r>
              <a:rPr lang="en-US" sz="1400" b="1" u="sng" dirty="0">
                <a:latin typeface="Times New Roman" pitchFamily="18" charset="0"/>
                <a:cs typeface="Times New Roman" pitchFamily="18" charset="0"/>
              </a:rPr>
              <a:t>We receive and store certain types of information whenever you interact with </a:t>
            </a:r>
            <a:r>
              <a:rPr lang="en-US" sz="1400" b="1" u="sng" dirty="0" smtClean="0">
                <a:latin typeface="Times New Roman" pitchFamily="18" charset="0"/>
                <a:cs typeface="Times New Roman" pitchFamily="18" charset="0"/>
              </a:rPr>
              <a:t>us</a:t>
            </a:r>
            <a:endParaRPr lang="en-US" sz="1400" u="sng" dirty="0">
              <a:latin typeface="Times New Roman" pitchFamily="18" charset="0"/>
              <a:cs typeface="Times New Roman" pitchFamily="18" charset="0"/>
            </a:endParaRPr>
          </a:p>
          <a:p>
            <a:endParaRPr lang="en-US" sz="1400" u="sng"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Mobile</a:t>
            </a:r>
            <a:r>
              <a:rPr lang="en-US" sz="1400" dirty="0">
                <a:latin typeface="Times New Roman" pitchFamily="18" charset="0"/>
                <a:cs typeface="Times New Roman" pitchFamily="18" charset="0"/>
              </a:rPr>
              <a:t>: When you download or use apps created by Amazon or our subsidiaries, </a:t>
            </a:r>
            <a:r>
              <a:rPr lang="en-US" sz="1400" b="1" u="sng" dirty="0" smtClean="0">
                <a:solidFill>
                  <a:srgbClr val="FF0000"/>
                </a:solidFill>
                <a:latin typeface="Times New Roman" pitchFamily="18" charset="0"/>
                <a:cs typeface="Times New Roman" pitchFamily="18" charset="0"/>
              </a:rPr>
              <a:t>we may receive</a:t>
            </a:r>
            <a:r>
              <a:rPr lang="en-US" sz="1400" dirty="0" smtClean="0">
                <a:solidFill>
                  <a:srgbClr val="FF0000"/>
                </a:solidFill>
                <a:latin typeface="Times New Roman" pitchFamily="18" charset="0"/>
                <a:cs typeface="Times New Roman" pitchFamily="18" charset="0"/>
              </a:rPr>
              <a:t> </a:t>
            </a:r>
            <a:r>
              <a:rPr lang="en-US" sz="1400" dirty="0" smtClean="0">
                <a:latin typeface="Times New Roman" pitchFamily="18" charset="0"/>
                <a:cs typeface="Times New Roman" pitchFamily="18" charset="0"/>
              </a:rPr>
              <a:t>information </a:t>
            </a:r>
            <a:r>
              <a:rPr lang="en-US" sz="1400" dirty="0">
                <a:latin typeface="Times New Roman" pitchFamily="18" charset="0"/>
                <a:cs typeface="Times New Roman" pitchFamily="18" charset="0"/>
              </a:rPr>
              <a:t>about your </a:t>
            </a:r>
            <a:r>
              <a:rPr lang="en-US" sz="1400" dirty="0" smtClean="0">
                <a:latin typeface="Times New Roman" pitchFamily="18" charset="0"/>
                <a:cs typeface="Times New Roman" pitchFamily="18" charset="0"/>
              </a:rPr>
              <a:t>location. </a:t>
            </a:r>
            <a:r>
              <a:rPr lang="en-US" sz="1400" b="1" u="sng" dirty="0" smtClean="0">
                <a:solidFill>
                  <a:srgbClr val="FF0000"/>
                </a:solidFill>
                <a:latin typeface="Times New Roman" pitchFamily="18" charset="0"/>
                <a:cs typeface="Times New Roman" pitchFamily="18" charset="0"/>
              </a:rPr>
              <a:t>We </a:t>
            </a:r>
            <a:r>
              <a:rPr lang="en-US" sz="1400" b="1" u="sng" dirty="0">
                <a:solidFill>
                  <a:srgbClr val="FF0000"/>
                </a:solidFill>
                <a:latin typeface="Times New Roman" pitchFamily="18" charset="0"/>
                <a:cs typeface="Times New Roman" pitchFamily="18" charset="0"/>
              </a:rPr>
              <a:t>may use </a:t>
            </a:r>
            <a:r>
              <a:rPr lang="en-US" sz="1400" dirty="0">
                <a:latin typeface="Times New Roman" pitchFamily="18" charset="0"/>
                <a:cs typeface="Times New Roman" pitchFamily="18" charset="0"/>
              </a:rPr>
              <a:t>this information to provide you with location-based </a:t>
            </a:r>
            <a:r>
              <a:rPr lang="en-US" sz="1400" dirty="0" smtClean="0">
                <a:latin typeface="Times New Roman" pitchFamily="18" charset="0"/>
                <a:cs typeface="Times New Roman" pitchFamily="18" charset="0"/>
              </a:rPr>
              <a:t>services.</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E-mail </a:t>
            </a:r>
            <a:r>
              <a:rPr lang="en-US" sz="1400" dirty="0">
                <a:latin typeface="Times New Roman" pitchFamily="18" charset="0"/>
                <a:cs typeface="Times New Roman" pitchFamily="18" charset="0"/>
              </a:rPr>
              <a:t>Communications: To help us make e-mails more useful and interesting, </a:t>
            </a:r>
            <a:r>
              <a:rPr lang="en-US" sz="1400" b="1" u="sng" dirty="0">
                <a:latin typeface="Times New Roman" pitchFamily="18" charset="0"/>
                <a:cs typeface="Times New Roman" pitchFamily="18" charset="0"/>
              </a:rPr>
              <a:t>we often receive a confirmation when you open e-mail from Amazon.com if your computer supports such capabilities</a:t>
            </a:r>
            <a:r>
              <a:rPr lang="en-US" sz="1400" u="sng" dirty="0">
                <a:latin typeface="Times New Roman" pitchFamily="18" charset="0"/>
                <a:cs typeface="Times New Roman" pitchFamily="18" charset="0"/>
              </a:rPr>
              <a:t>.</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US" sz="1400" b="1" u="sng" dirty="0" smtClean="0">
                <a:latin typeface="Times New Roman" pitchFamily="18" charset="0"/>
                <a:cs typeface="Times New Roman" pitchFamily="18" charset="0"/>
              </a:rPr>
              <a:t>If </a:t>
            </a:r>
            <a:r>
              <a:rPr lang="en-US" sz="1400" b="1" u="sng" dirty="0">
                <a:latin typeface="Times New Roman" pitchFamily="18" charset="0"/>
                <a:cs typeface="Times New Roman" pitchFamily="18" charset="0"/>
              </a:rPr>
              <a:t>you do not want</a:t>
            </a:r>
            <a:r>
              <a:rPr lang="en-US" sz="1400" dirty="0">
                <a:latin typeface="Times New Roman" pitchFamily="18" charset="0"/>
                <a:cs typeface="Times New Roman" pitchFamily="18" charset="0"/>
              </a:rPr>
              <a:t> to receive e-mail or other mail from us, </a:t>
            </a:r>
            <a:r>
              <a:rPr lang="en-US" sz="1400" b="1" u="sng" dirty="0">
                <a:latin typeface="Times New Roman" pitchFamily="18" charset="0"/>
                <a:cs typeface="Times New Roman" pitchFamily="18" charset="0"/>
              </a:rPr>
              <a:t>please adjust your Customer Communication </a:t>
            </a:r>
            <a:r>
              <a:rPr lang="en-US" sz="1400" b="1" u="sng" dirty="0" smtClean="0">
                <a:latin typeface="Times New Roman" pitchFamily="18" charset="0"/>
                <a:cs typeface="Times New Roman" pitchFamily="18" charset="0"/>
              </a:rPr>
              <a:t>Preferences.</a:t>
            </a:r>
          </a:p>
          <a:p>
            <a:endParaRPr lang="en-US" sz="1400" b="1" u="sng" dirty="0">
              <a:latin typeface="Times New Roman" pitchFamily="18" charset="0"/>
              <a:cs typeface="Times New Roman" pitchFamily="18" charset="0"/>
            </a:endParaRPr>
          </a:p>
          <a:p>
            <a:r>
              <a:rPr lang="en-US" sz="1400" dirty="0">
                <a:latin typeface="Times New Roman" pitchFamily="18" charset="0"/>
                <a:cs typeface="Times New Roman" pitchFamily="18" charset="0"/>
              </a:rPr>
              <a:t>Information from Other Sources: </a:t>
            </a:r>
            <a:r>
              <a:rPr lang="en-US" sz="1400" b="1" u="sng" dirty="0">
                <a:solidFill>
                  <a:srgbClr val="FF0000"/>
                </a:solidFill>
                <a:latin typeface="Times New Roman" pitchFamily="18" charset="0"/>
                <a:cs typeface="Times New Roman" pitchFamily="18" charset="0"/>
              </a:rPr>
              <a:t>We might </a:t>
            </a:r>
            <a:r>
              <a:rPr lang="en-US" sz="1400" b="1" u="sng" dirty="0">
                <a:latin typeface="Times New Roman" pitchFamily="18" charset="0"/>
                <a:cs typeface="Times New Roman" pitchFamily="18" charset="0"/>
              </a:rPr>
              <a:t>receive information about you from other </a:t>
            </a:r>
            <a:r>
              <a:rPr lang="en-US" sz="1400" b="1" u="sng" dirty="0" smtClean="0">
                <a:latin typeface="Times New Roman" pitchFamily="18" charset="0"/>
                <a:cs typeface="Times New Roman" pitchFamily="18" charset="0"/>
              </a:rPr>
              <a:t>sources </a:t>
            </a:r>
            <a:r>
              <a:rPr lang="en-US" sz="1400" dirty="0">
                <a:latin typeface="Times New Roman" pitchFamily="18" charset="0"/>
                <a:cs typeface="Times New Roman" pitchFamily="18" charset="0"/>
              </a:rPr>
              <a:t>and add it to our account information. </a:t>
            </a:r>
            <a:endParaRPr lang="en-US"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Examples of Information Collected</a:t>
            </a:r>
          </a:p>
        </p:txBody>
      </p:sp>
      <p:sp>
        <p:nvSpPr>
          <p:cNvPr id="3" name="Content Placeholder 2"/>
          <p:cNvSpPr>
            <a:spLocks noGrp="1"/>
          </p:cNvSpPr>
          <p:nvPr>
            <p:ph idx="1"/>
          </p:nvPr>
        </p:nvSpPr>
        <p:spPr/>
        <p:txBody>
          <a:bodyPr>
            <a:normAutofit/>
          </a:bodyPr>
          <a:lstStyle/>
          <a:p>
            <a:r>
              <a:rPr lang="en-US" sz="1300" b="1" u="sng" dirty="0">
                <a:latin typeface="Times New Roman" pitchFamily="18" charset="0"/>
                <a:cs typeface="Times New Roman" pitchFamily="18" charset="0"/>
              </a:rPr>
              <a:t>Information You Give Us</a:t>
            </a:r>
          </a:p>
          <a:p>
            <a:endParaRPr lang="en-US" sz="1300" b="1" u="sng" dirty="0">
              <a:latin typeface="Times New Roman" pitchFamily="18" charset="0"/>
              <a:cs typeface="Times New Roman" pitchFamily="18" charset="0"/>
            </a:endParaRPr>
          </a:p>
          <a:p>
            <a:r>
              <a:rPr lang="en-US" sz="1300" b="1" u="sng" dirty="0">
                <a:latin typeface="Times New Roman" pitchFamily="18" charset="0"/>
                <a:cs typeface="Times New Roman" pitchFamily="18" charset="0"/>
              </a:rPr>
              <a:t>You provide most such information when you search, buy, post, participate in a contest or questionnaire, or communicate with customer service.</a:t>
            </a:r>
            <a:r>
              <a:rPr lang="en-US" sz="1300" dirty="0">
                <a:latin typeface="Times New Roman" pitchFamily="18" charset="0"/>
                <a:cs typeface="Times New Roman" pitchFamily="18" charset="0"/>
              </a:rPr>
              <a:t> </a:t>
            </a:r>
            <a:r>
              <a:rPr lang="en-US" sz="1300" dirty="0" smtClean="0">
                <a:latin typeface="Times New Roman" pitchFamily="18" charset="0"/>
                <a:cs typeface="Times New Roman" pitchFamily="18" charset="0"/>
              </a:rPr>
              <a:t>As </a:t>
            </a:r>
            <a:r>
              <a:rPr lang="en-US" sz="1300" dirty="0">
                <a:latin typeface="Times New Roman" pitchFamily="18" charset="0"/>
                <a:cs typeface="Times New Roman" pitchFamily="18" charset="0"/>
              </a:rPr>
              <a:t>a result of those actions, you might supply us with such information as your name, address, and phone numbers; credit card information; people to whom purchases have been shipped, including addresses and phone number; people (with addresses and phone numbers) listed in 1-Click settings; e-mail addresses of your friends and other people; content of reviews and e-mails to us; personal description and photograph in Your Profile ; and financial information, including Social Security and driver's license numbers</a:t>
            </a:r>
            <a:r>
              <a:rPr lang="en-US" sz="1300" dirty="0" smtClean="0">
                <a:latin typeface="Times New Roman" pitchFamily="18" charset="0"/>
                <a:cs typeface="Times New Roman" pitchFamily="18" charset="0"/>
              </a:rPr>
              <a:t>.</a:t>
            </a:r>
          </a:p>
          <a:p>
            <a:pPr marL="82296" indent="0">
              <a:buNone/>
            </a:pPr>
            <a:endParaRPr lang="en-US" sz="1300" dirty="0" smtClean="0">
              <a:latin typeface="Times New Roman" pitchFamily="18" charset="0"/>
              <a:cs typeface="Times New Roman" pitchFamily="18" charset="0"/>
            </a:endParaRPr>
          </a:p>
          <a:p>
            <a:pPr marL="82296" indent="0">
              <a:buNone/>
            </a:pPr>
            <a:endParaRPr lang="en-US" sz="1300" dirty="0" smtClean="0">
              <a:latin typeface="Times New Roman" pitchFamily="18" charset="0"/>
              <a:cs typeface="Times New Roman" pitchFamily="18" charset="0"/>
            </a:endParaRPr>
          </a:p>
          <a:p>
            <a:r>
              <a:rPr lang="en-US" sz="1300" b="1" u="sng" dirty="0" smtClean="0">
                <a:latin typeface="Times New Roman" pitchFamily="18" charset="0"/>
                <a:cs typeface="Times New Roman" pitchFamily="18" charset="0"/>
              </a:rPr>
              <a:t>Automatic Information</a:t>
            </a:r>
            <a:endParaRPr lang="en-US" sz="1300" b="1" u="sng" dirty="0">
              <a:latin typeface="Times New Roman" pitchFamily="18" charset="0"/>
              <a:cs typeface="Times New Roman" pitchFamily="18" charset="0"/>
            </a:endParaRPr>
          </a:p>
          <a:p>
            <a:endParaRPr lang="en-US" sz="1300" dirty="0">
              <a:latin typeface="Times New Roman" pitchFamily="18" charset="0"/>
              <a:cs typeface="Times New Roman" pitchFamily="18" charset="0"/>
            </a:endParaRPr>
          </a:p>
          <a:p>
            <a:r>
              <a:rPr lang="en-US" sz="1300" b="1" u="sng" dirty="0">
                <a:latin typeface="Times New Roman" pitchFamily="18" charset="0"/>
                <a:cs typeface="Times New Roman" pitchFamily="18" charset="0"/>
              </a:rPr>
              <a:t>Examples of the information we collect an</a:t>
            </a:r>
            <a:r>
              <a:rPr lang="en-US" sz="1300" dirty="0">
                <a:latin typeface="Times New Roman" pitchFamily="18" charset="0"/>
                <a:cs typeface="Times New Roman" pitchFamily="18" charset="0"/>
              </a:rPr>
              <a:t>d analyze </a:t>
            </a:r>
            <a:r>
              <a:rPr lang="en-US" sz="1300" b="1" u="sng" dirty="0">
                <a:latin typeface="Times New Roman" pitchFamily="18" charset="0"/>
                <a:cs typeface="Times New Roman" pitchFamily="18" charset="0"/>
              </a:rPr>
              <a:t>include the Internet protocol (IP) address </a:t>
            </a:r>
            <a:r>
              <a:rPr lang="en-US" sz="1300" dirty="0">
                <a:latin typeface="Times New Roman" pitchFamily="18" charset="0"/>
                <a:cs typeface="Times New Roman" pitchFamily="18" charset="0"/>
              </a:rPr>
              <a:t>used to connect your computer to the Internet; login; </a:t>
            </a:r>
            <a:r>
              <a:rPr lang="en-US" sz="1300" b="1" u="sng" dirty="0">
                <a:latin typeface="Times New Roman" pitchFamily="18" charset="0"/>
                <a:cs typeface="Times New Roman" pitchFamily="18" charset="0"/>
              </a:rPr>
              <a:t>e-mail address; password; computer </a:t>
            </a:r>
            <a:r>
              <a:rPr lang="en-US" sz="1300" dirty="0">
                <a:latin typeface="Times New Roman" pitchFamily="18" charset="0"/>
                <a:cs typeface="Times New Roman" pitchFamily="18" charset="0"/>
              </a:rPr>
              <a:t>and connection information such as </a:t>
            </a:r>
            <a:r>
              <a:rPr lang="en-US" sz="1300" b="1" u="sng" dirty="0">
                <a:latin typeface="Times New Roman" pitchFamily="18" charset="0"/>
                <a:cs typeface="Times New Roman" pitchFamily="18" charset="0"/>
              </a:rPr>
              <a:t>browser type</a:t>
            </a:r>
            <a:r>
              <a:rPr lang="en-US" sz="1300" dirty="0">
                <a:latin typeface="Times New Roman" pitchFamily="18" charset="0"/>
                <a:cs typeface="Times New Roman" pitchFamily="18" charset="0"/>
              </a:rPr>
              <a:t>, version, and time zone setting, browser plug-in types and versions, operating system, and platform; </a:t>
            </a:r>
            <a:r>
              <a:rPr lang="en-US" sz="1300" b="1" u="sng" dirty="0">
                <a:latin typeface="Times New Roman" pitchFamily="18" charset="0"/>
                <a:cs typeface="Times New Roman" pitchFamily="18" charset="0"/>
              </a:rPr>
              <a:t>purchase history</a:t>
            </a:r>
            <a:r>
              <a:rPr lang="en-US" sz="1300" dirty="0">
                <a:latin typeface="Times New Roman" pitchFamily="18" charset="0"/>
                <a:cs typeface="Times New Roman" pitchFamily="18" charset="0"/>
              </a:rPr>
              <a:t>, which we sometimes aggregate with similar information from other customers to create </a:t>
            </a:r>
            <a:r>
              <a:rPr lang="en-US" sz="1300" dirty="0" smtClean="0">
                <a:latin typeface="Times New Roman" pitchFamily="18" charset="0"/>
                <a:cs typeface="Times New Roman" pitchFamily="18" charset="0"/>
              </a:rPr>
              <a:t>features.</a:t>
            </a:r>
            <a:endParaRPr lang="en-US" sz="1300" dirty="0">
              <a:latin typeface="Times New Roman" pitchFamily="18" charset="0"/>
              <a:cs typeface="Times New Roman" pitchFamily="18" charset="0"/>
            </a:endParaRPr>
          </a:p>
        </p:txBody>
      </p:sp>
    </p:spTree>
    <p:extLst>
      <p:ext uri="{BB962C8B-B14F-4D97-AF65-F5344CB8AC3E}">
        <p14:creationId xmlns:p14="http://schemas.microsoft.com/office/powerpoint/2010/main" val="766905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715962"/>
          </a:xfrm>
        </p:spPr>
        <p:txBody>
          <a:bodyPr>
            <a:normAutofit/>
          </a:bodyPr>
          <a:lstStyle/>
          <a:p>
            <a:r>
              <a:rPr lang="en-US" sz="2000" dirty="0">
                <a:latin typeface="Times New Roman" pitchFamily="18" charset="0"/>
                <a:cs typeface="Times New Roman" pitchFamily="18" charset="0"/>
              </a:rPr>
              <a:t>Does Amazon.com Share the Information It Receives?</a:t>
            </a:r>
          </a:p>
        </p:txBody>
      </p:sp>
      <p:sp>
        <p:nvSpPr>
          <p:cNvPr id="3" name="Content Placeholder 2"/>
          <p:cNvSpPr>
            <a:spLocks noGrp="1"/>
          </p:cNvSpPr>
          <p:nvPr>
            <p:ph idx="1"/>
          </p:nvPr>
        </p:nvSpPr>
        <p:spPr>
          <a:xfrm>
            <a:off x="1435608" y="762000"/>
            <a:ext cx="7498080" cy="6019800"/>
          </a:xfrm>
        </p:spPr>
        <p:txBody>
          <a:bodyPr>
            <a:normAutofit/>
          </a:bodyPr>
          <a:lstStyle/>
          <a:p>
            <a:r>
              <a:rPr lang="en-US" sz="1400" b="1" dirty="0">
                <a:latin typeface="Times New Roman" pitchFamily="18" charset="0"/>
                <a:cs typeface="Times New Roman" pitchFamily="18" charset="0"/>
              </a:rPr>
              <a:t>Information about our customers is an important part of our business, </a:t>
            </a:r>
            <a:r>
              <a:rPr lang="en-US" sz="1400" b="1" u="sng" dirty="0">
                <a:solidFill>
                  <a:srgbClr val="FF0000"/>
                </a:solidFill>
                <a:latin typeface="Times New Roman" pitchFamily="18" charset="0"/>
                <a:cs typeface="Times New Roman" pitchFamily="18" charset="0"/>
              </a:rPr>
              <a:t>and we are not in the business of selling it to others.</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We share customer information only as described below and with subsidiaries Amazon.com, Inc. controls that either are subject to this Privacy Notice or follow practices at least as protective as those described in this Privacy Notice.</a:t>
            </a:r>
          </a:p>
          <a:p>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Affiliated Businesses </a:t>
            </a:r>
            <a:r>
              <a:rPr lang="en-US" sz="1400" b="1" u="sng" dirty="0">
                <a:latin typeface="Times New Roman" pitchFamily="18" charset="0"/>
                <a:cs typeface="Times New Roman" pitchFamily="18" charset="0"/>
              </a:rPr>
              <a:t>We Do Not </a:t>
            </a:r>
            <a:r>
              <a:rPr lang="en-US" sz="1400" b="1" u="sng" dirty="0" smtClean="0">
                <a:latin typeface="Times New Roman" pitchFamily="18" charset="0"/>
                <a:cs typeface="Times New Roman" pitchFamily="18" charset="0"/>
              </a:rPr>
              <a:t>Control</a:t>
            </a:r>
            <a:r>
              <a:rPr lang="en-US" sz="1400" dirty="0" smtClean="0">
                <a:latin typeface="Times New Roman" pitchFamily="18" charset="0"/>
                <a:cs typeface="Times New Roman" pitchFamily="18" charset="0"/>
              </a:rPr>
              <a:t> </a:t>
            </a:r>
          </a:p>
          <a:p>
            <a:pPr marL="82296" indent="0">
              <a:buNone/>
            </a:pP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You </a:t>
            </a:r>
            <a:r>
              <a:rPr lang="en-US" sz="1400" dirty="0">
                <a:latin typeface="Times New Roman" pitchFamily="18" charset="0"/>
                <a:cs typeface="Times New Roman" pitchFamily="18" charset="0"/>
              </a:rPr>
              <a:t>can tell when a third party is involved in your transactions, and </a:t>
            </a:r>
            <a:r>
              <a:rPr lang="en-US" sz="1400" b="1" u="sng" dirty="0">
                <a:latin typeface="Times New Roman" pitchFamily="18" charset="0"/>
                <a:cs typeface="Times New Roman" pitchFamily="18" charset="0"/>
              </a:rPr>
              <a:t>we share customer information related to those transactions with that third party</a:t>
            </a:r>
            <a:r>
              <a:rPr lang="en-US" sz="1400" u="sng" dirty="0" smtClean="0">
                <a:latin typeface="Times New Roman" pitchFamily="18" charset="0"/>
                <a:cs typeface="Times New Roman" pitchFamily="18" charset="0"/>
              </a:rPr>
              <a:t>.</a:t>
            </a:r>
          </a:p>
          <a:p>
            <a:endParaRPr lang="en-US" sz="1400" u="sng" dirty="0">
              <a:latin typeface="Times New Roman" pitchFamily="18" charset="0"/>
              <a:cs typeface="Times New Roman" pitchFamily="18" charset="0"/>
            </a:endParaRPr>
          </a:p>
          <a:p>
            <a:r>
              <a:rPr lang="en-US" sz="1400" b="1" u="sng" dirty="0">
                <a:latin typeface="Times New Roman" pitchFamily="18" charset="0"/>
                <a:cs typeface="Times New Roman" pitchFamily="18" charset="0"/>
              </a:rPr>
              <a:t>Third-Party Service Providers</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have access to personal information needed to perform their functions, </a:t>
            </a:r>
            <a:r>
              <a:rPr lang="en-US" sz="1400" b="1" u="sng" dirty="0">
                <a:solidFill>
                  <a:srgbClr val="FF0000"/>
                </a:solidFill>
                <a:latin typeface="Times New Roman" pitchFamily="18" charset="0"/>
                <a:cs typeface="Times New Roman" pitchFamily="18" charset="0"/>
              </a:rPr>
              <a:t>but may not use it for other purposes</a:t>
            </a:r>
            <a:r>
              <a:rPr lang="en-US" sz="1400" b="1" u="sng" dirty="0" smtClean="0">
                <a:solidFill>
                  <a:srgbClr val="FF0000"/>
                </a:solidFill>
                <a:latin typeface="Times New Roman" pitchFamily="18" charset="0"/>
                <a:cs typeface="Times New Roman" pitchFamily="18" charset="0"/>
              </a:rPr>
              <a:t>.</a:t>
            </a:r>
          </a:p>
          <a:p>
            <a:endParaRPr lang="en-US" sz="1400" u="sng" dirty="0">
              <a:latin typeface="Times New Roman" pitchFamily="18" charset="0"/>
              <a:cs typeface="Times New Roman" pitchFamily="18" charset="0"/>
            </a:endParaRPr>
          </a:p>
          <a:p>
            <a:r>
              <a:rPr lang="en-US" sz="1400" b="1" dirty="0">
                <a:latin typeface="Times New Roman" pitchFamily="18" charset="0"/>
                <a:cs typeface="Times New Roman" pitchFamily="18" charset="0"/>
              </a:rPr>
              <a:t>Promotional Offers: </a:t>
            </a:r>
            <a:r>
              <a:rPr lang="en-US" sz="1400" dirty="0">
                <a:latin typeface="Times New Roman" pitchFamily="18" charset="0"/>
                <a:cs typeface="Times New Roman" pitchFamily="18" charset="0"/>
              </a:rPr>
              <a:t>Sometimes we send offers to selected groups of Amazon.com customers on behalf of other businesses</a:t>
            </a:r>
            <a:r>
              <a:rPr lang="en-US" sz="1400" b="1" dirty="0">
                <a:latin typeface="Times New Roman" pitchFamily="18" charset="0"/>
                <a:cs typeface="Times New Roman" pitchFamily="18" charset="0"/>
              </a:rPr>
              <a:t>. </a:t>
            </a:r>
            <a:r>
              <a:rPr lang="en-US" sz="1400" dirty="0">
                <a:latin typeface="Times New Roman" pitchFamily="18" charset="0"/>
                <a:cs typeface="Times New Roman" pitchFamily="18" charset="0"/>
              </a:rPr>
              <a:t>When we do this, </a:t>
            </a:r>
            <a:r>
              <a:rPr lang="en-US" sz="1400" b="1" u="sng" dirty="0">
                <a:solidFill>
                  <a:srgbClr val="FF0000"/>
                </a:solidFill>
                <a:latin typeface="Times New Roman" pitchFamily="18" charset="0"/>
                <a:cs typeface="Times New Roman" pitchFamily="18" charset="0"/>
              </a:rPr>
              <a:t>we do not give </a:t>
            </a:r>
            <a:r>
              <a:rPr lang="en-US" sz="1400" dirty="0">
                <a:latin typeface="Times New Roman" pitchFamily="18" charset="0"/>
                <a:cs typeface="Times New Roman" pitchFamily="18" charset="0"/>
              </a:rPr>
              <a:t>that business your name and address. If you do not want to receive such offers, please adjust your Customer Communication Preferences </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Does Amazon.com Share the Information It Receives</a:t>
            </a:r>
            <a:r>
              <a:rPr lang="en-US" sz="2000" dirty="0" smtClean="0">
                <a:latin typeface="Times New Roman" pitchFamily="18" charset="0"/>
                <a:cs typeface="Times New Roman" pitchFamily="18" charset="0"/>
              </a:rPr>
              <a:t>? Cont.</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400" b="1" u="sng" dirty="0">
                <a:latin typeface="Times New Roman" pitchFamily="18" charset="0"/>
                <a:cs typeface="Times New Roman" pitchFamily="18" charset="0"/>
              </a:rPr>
              <a:t>Business Transfers</a:t>
            </a:r>
            <a:r>
              <a:rPr lang="en-US" sz="1400" dirty="0">
                <a:latin typeface="Times New Roman" pitchFamily="18" charset="0"/>
                <a:cs typeface="Times New Roman" pitchFamily="18" charset="0"/>
              </a:rPr>
              <a:t>: As we continue to develop our business, we might sell or buy stores, subsidiaries, or business units. In such transactions, </a:t>
            </a:r>
            <a:r>
              <a:rPr lang="en-US" sz="1400" b="1" u="sng" dirty="0">
                <a:latin typeface="Times New Roman" pitchFamily="18" charset="0"/>
                <a:cs typeface="Times New Roman" pitchFamily="18" charset="0"/>
              </a:rPr>
              <a:t>customer information generally is one of the transferred business assets but remains subject to the promises made in any pre-existing Privacy Notice</a:t>
            </a:r>
            <a:r>
              <a:rPr lang="en-US" sz="1400" dirty="0">
                <a:latin typeface="Times New Roman" pitchFamily="18" charset="0"/>
                <a:cs typeface="Times New Roman" pitchFamily="18" charset="0"/>
              </a:rPr>
              <a:t> (unless, of course, the customer consents otherwise). Also, in the unlikely event that Amazon.com, Inc., or substantially all of its assets are acquired, customer information will of course be one of the transferred assets</a:t>
            </a:r>
            <a:r>
              <a:rPr lang="en-US" sz="1400" dirty="0" smtClean="0">
                <a:latin typeface="Times New Roman" pitchFamily="18" charset="0"/>
                <a:cs typeface="Times New Roman" pitchFamily="18" charset="0"/>
              </a:rPr>
              <a:t>.</a:t>
            </a:r>
          </a:p>
          <a:p>
            <a:pPr marL="82296" indent="0">
              <a:buNone/>
            </a:pP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Protection of Amazon.com and Others: We release account and other personal information when we believe release is appropriate to comply with the </a:t>
            </a:r>
            <a:r>
              <a:rPr lang="en-US" sz="1400" dirty="0" smtClean="0">
                <a:latin typeface="Times New Roman" pitchFamily="18" charset="0"/>
                <a:cs typeface="Times New Roman" pitchFamily="18" charset="0"/>
              </a:rPr>
              <a:t>law</a:t>
            </a:r>
            <a:endParaRPr lang="en-US" sz="1400" dirty="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With Your Consent: </a:t>
            </a:r>
            <a:r>
              <a:rPr lang="en-US" sz="1400" dirty="0">
                <a:latin typeface="Times New Roman" pitchFamily="18" charset="0"/>
                <a:cs typeface="Times New Roman" pitchFamily="18" charset="0"/>
              </a:rPr>
              <a:t>Other than as set out above, </a:t>
            </a:r>
            <a:r>
              <a:rPr lang="en-US" sz="1400" b="1" u="sng" dirty="0">
                <a:latin typeface="Times New Roman" pitchFamily="18" charset="0"/>
                <a:cs typeface="Times New Roman" pitchFamily="18" charset="0"/>
              </a:rPr>
              <a:t>you will receive notice </a:t>
            </a:r>
            <a:r>
              <a:rPr lang="en-US" sz="1400" dirty="0">
                <a:latin typeface="Times New Roman" pitchFamily="18" charset="0"/>
                <a:cs typeface="Times New Roman" pitchFamily="18" charset="0"/>
              </a:rPr>
              <a:t>when information about you might go to third parties, and you will have an opportunity</a:t>
            </a:r>
            <a:r>
              <a:rPr lang="en-US" sz="1400" b="1" dirty="0">
                <a:latin typeface="Times New Roman" pitchFamily="18" charset="0"/>
                <a:cs typeface="Times New Roman" pitchFamily="18" charset="0"/>
              </a:rPr>
              <a:t> </a:t>
            </a:r>
            <a:r>
              <a:rPr lang="en-US" sz="1400" b="1" u="sng" dirty="0">
                <a:latin typeface="Times New Roman" pitchFamily="18" charset="0"/>
                <a:cs typeface="Times New Roman" pitchFamily="18" charset="0"/>
              </a:rPr>
              <a:t>to choose not to share the information</a:t>
            </a:r>
            <a:r>
              <a:rPr lang="en-US" sz="1400" dirty="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229368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781800" cy="609600"/>
          </a:xfrm>
        </p:spPr>
        <p:txBody>
          <a:bodyPr>
            <a:normAutofit fontScale="90000"/>
          </a:bodyPr>
          <a:lstStyle/>
          <a:p>
            <a:r>
              <a:rPr lang="en-US" sz="2000" dirty="0">
                <a:latin typeface="Times New Roman" pitchFamily="18" charset="0"/>
                <a:cs typeface="Times New Roman" pitchFamily="18" charset="0"/>
              </a:rPr>
              <a:t>What About Third-Party Advertisers and Links to Other Websites?</a:t>
            </a:r>
          </a:p>
        </p:txBody>
      </p:sp>
      <p:sp>
        <p:nvSpPr>
          <p:cNvPr id="3" name="Content Placeholder 2"/>
          <p:cNvSpPr>
            <a:spLocks noGrp="1"/>
          </p:cNvSpPr>
          <p:nvPr>
            <p:ph idx="1"/>
          </p:nvPr>
        </p:nvSpPr>
        <p:spPr>
          <a:xfrm>
            <a:off x="1295400" y="914400"/>
            <a:ext cx="7498080" cy="5867400"/>
          </a:xfrm>
        </p:spPr>
        <p:txBody>
          <a:bodyPr>
            <a:noAutofit/>
          </a:bodyPr>
          <a:lstStyle/>
          <a:p>
            <a:pPr marL="82296" indent="0">
              <a:buNone/>
            </a:pPr>
            <a:r>
              <a:rPr lang="en-US" sz="1400" b="1" u="sng" dirty="0" smtClean="0">
                <a:latin typeface="Times New Roman" pitchFamily="18" charset="0"/>
                <a:cs typeface="Times New Roman" pitchFamily="18" charset="0"/>
              </a:rPr>
              <a:t>Interest-Based </a:t>
            </a:r>
            <a:r>
              <a:rPr lang="en-US" sz="1400" b="1" u="sng" dirty="0">
                <a:latin typeface="Times New Roman" pitchFamily="18" charset="0"/>
                <a:cs typeface="Times New Roman" pitchFamily="18" charset="0"/>
              </a:rPr>
              <a:t>Ads</a:t>
            </a:r>
            <a:endParaRPr lang="en-US" sz="1400" b="1" u="sng" dirty="0" smtClean="0">
              <a:latin typeface="Times New Roman" pitchFamily="18" charset="0"/>
              <a:cs typeface="Times New Roman" pitchFamily="18" charset="0"/>
            </a:endParaRPr>
          </a:p>
          <a:p>
            <a:r>
              <a:rPr lang="en-US" sz="1400" dirty="0">
                <a:latin typeface="Times New Roman" pitchFamily="18" charset="0"/>
                <a:cs typeface="Times New Roman" pitchFamily="18" charset="0"/>
              </a:rPr>
              <a:t>On both Amazon-owned and operated sites and unaffiliated sites, Amazon displays interest-based advertising </a:t>
            </a:r>
            <a:r>
              <a:rPr lang="en-US" sz="1400" b="1" dirty="0">
                <a:latin typeface="Times New Roman" pitchFamily="18" charset="0"/>
                <a:cs typeface="Times New Roman" pitchFamily="18" charset="0"/>
              </a:rPr>
              <a:t>using information you make available to </a:t>
            </a:r>
            <a:r>
              <a:rPr lang="en-US" sz="1400" b="1" dirty="0" smtClean="0">
                <a:latin typeface="Times New Roman" pitchFamily="18" charset="0"/>
                <a:cs typeface="Times New Roman" pitchFamily="18" charset="0"/>
              </a:rPr>
              <a:t>us</a:t>
            </a:r>
          </a:p>
          <a:p>
            <a:endParaRPr lang="en-US" sz="1400" b="1" dirty="0">
              <a:latin typeface="Times New Roman" pitchFamily="18" charset="0"/>
              <a:cs typeface="Times New Roman" pitchFamily="18" charset="0"/>
            </a:endParaRPr>
          </a:p>
          <a:p>
            <a:pPr marL="82296" indent="0">
              <a:buNone/>
            </a:pP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Like other online ad networks, </a:t>
            </a:r>
            <a:r>
              <a:rPr lang="en-US" sz="1400" b="1" dirty="0">
                <a:latin typeface="Times New Roman" pitchFamily="18" charset="0"/>
                <a:cs typeface="Times New Roman" pitchFamily="18" charset="0"/>
              </a:rPr>
              <a:t>we use cookies, web beacons (also known as action tags or single-pixel gifs), and other technologies (collectively, “cookies”). Cookies enable us to learn about what ads you see, what ads you </a:t>
            </a:r>
            <a:r>
              <a:rPr lang="en-US" sz="1400" b="1" dirty="0" smtClean="0">
                <a:latin typeface="Times New Roman" pitchFamily="18" charset="0"/>
                <a:cs typeface="Times New Roman" pitchFamily="18" charset="0"/>
              </a:rPr>
              <a:t>click</a:t>
            </a:r>
            <a:endParaRPr lang="en-US" sz="1400" dirty="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We do not provide any personal information to advertisers or to third party sites that display our interest-based </a:t>
            </a:r>
            <a:r>
              <a:rPr lang="en-US" sz="1400" b="1" dirty="0" smtClean="0">
                <a:latin typeface="Times New Roman" pitchFamily="18" charset="0"/>
                <a:cs typeface="Times New Roman" pitchFamily="18" charset="0"/>
              </a:rPr>
              <a:t>ads</a:t>
            </a:r>
          </a:p>
          <a:p>
            <a:endParaRPr lang="en-US" sz="1400" b="1" u="sng"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S</a:t>
            </a:r>
            <a:r>
              <a:rPr lang="en-US" sz="1400" b="1" dirty="0" smtClean="0">
                <a:latin typeface="Times New Roman" pitchFamily="18" charset="0"/>
                <a:cs typeface="Times New Roman" pitchFamily="18" charset="0"/>
              </a:rPr>
              <a:t>ome </a:t>
            </a:r>
            <a:r>
              <a:rPr lang="en-US" sz="1400" b="1" dirty="0">
                <a:latin typeface="Times New Roman" pitchFamily="18" charset="0"/>
                <a:cs typeface="Times New Roman" pitchFamily="18" charset="0"/>
              </a:rPr>
              <a:t>third-parties may provide us information about you</a:t>
            </a:r>
            <a:r>
              <a:rPr lang="en-US" sz="1400" dirty="0">
                <a:latin typeface="Times New Roman" pitchFamily="18" charset="0"/>
                <a:cs typeface="Times New Roman" pitchFamily="18" charset="0"/>
              </a:rPr>
              <a:t> (such as the sites where you have been shown ads or demographic information) from offline and online sources that we may use to provide you more relevant and useful advertising.</a:t>
            </a:r>
          </a:p>
          <a:p>
            <a:endParaRPr lang="en-US" sz="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What About Third-Party Advertisers and Links to Other Websites</a:t>
            </a:r>
            <a:r>
              <a:rPr lang="en-US" sz="2000" dirty="0" smtClean="0">
                <a:latin typeface="Times New Roman" pitchFamily="18" charset="0"/>
                <a:cs typeface="Times New Roman" pitchFamily="18" charset="0"/>
              </a:rPr>
              <a:t>? Cont.</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400" dirty="0" smtClean="0">
                <a:latin typeface="Times New Roman" pitchFamily="18" charset="0"/>
                <a:cs typeface="Times New Roman" pitchFamily="18" charset="0"/>
              </a:rPr>
              <a:t>We </a:t>
            </a:r>
            <a:r>
              <a:rPr lang="en-US" sz="1400" dirty="0">
                <a:latin typeface="Times New Roman" pitchFamily="18" charset="0"/>
                <a:cs typeface="Times New Roman" pitchFamily="18" charset="0"/>
              </a:rPr>
              <a:t>do not have access to or control over cookies or other features that advertisers and third party sites may use, and the information practices of these advertisers and third party websites </a:t>
            </a:r>
            <a:r>
              <a:rPr lang="en-US" sz="1400" b="1" dirty="0">
                <a:latin typeface="Times New Roman" pitchFamily="18" charset="0"/>
                <a:cs typeface="Times New Roman" pitchFamily="18" charset="0"/>
              </a:rPr>
              <a:t>are not covered by our Privacy Notice</a:t>
            </a:r>
            <a:r>
              <a:rPr lang="en-US" sz="1400" dirty="0">
                <a:latin typeface="Times New Roman" pitchFamily="18" charset="0"/>
                <a:cs typeface="Times New Roman" pitchFamily="18" charset="0"/>
              </a:rPr>
              <a:t> or this Interest-Based Ads page. Please contact them directly for more information about their privacy practices.</a:t>
            </a:r>
          </a:p>
          <a:p>
            <a:endParaRPr lang="en-US" sz="1200" dirty="0">
              <a:latin typeface="Times New Roman" pitchFamily="18" charset="0"/>
              <a:cs typeface="Times New Roman" pitchFamily="18" charset="0"/>
            </a:endParaRPr>
          </a:p>
          <a:p>
            <a:r>
              <a:rPr lang="en-US" sz="1400" dirty="0">
                <a:latin typeface="Times New Roman" pitchFamily="18" charset="0"/>
                <a:cs typeface="Times New Roman" pitchFamily="18" charset="0"/>
              </a:rPr>
              <a:t>Advertising Preferences </a:t>
            </a:r>
          </a:p>
          <a:p>
            <a:r>
              <a:rPr lang="en-US" sz="1400" dirty="0">
                <a:latin typeface="Times New Roman" pitchFamily="18" charset="0"/>
                <a:cs typeface="Times New Roman" pitchFamily="18" charset="0"/>
              </a:rPr>
              <a:t>Amazon offers you choices about receiving interest-based ads from us. You </a:t>
            </a:r>
            <a:r>
              <a:rPr lang="en-US" sz="1400" b="1" dirty="0">
                <a:latin typeface="Times New Roman" pitchFamily="18" charset="0"/>
                <a:cs typeface="Times New Roman" pitchFamily="18" charset="0"/>
              </a:rPr>
              <a:t>can choose </a:t>
            </a:r>
            <a:r>
              <a:rPr lang="en-US" sz="1400" b="1" u="sng" dirty="0">
                <a:latin typeface="Times New Roman" pitchFamily="18" charset="0"/>
                <a:cs typeface="Times New Roman" pitchFamily="18" charset="0"/>
              </a:rPr>
              <a:t>not to receive</a:t>
            </a:r>
            <a:r>
              <a:rPr lang="en-US" sz="1400" dirty="0">
                <a:latin typeface="Times New Roman" pitchFamily="18" charset="0"/>
                <a:cs typeface="Times New Roman" pitchFamily="18" charset="0"/>
              </a:rPr>
              <a:t> interest-based ads from Amazon. </a:t>
            </a:r>
            <a:r>
              <a:rPr lang="en-US" sz="1400" b="1" dirty="0">
                <a:latin typeface="Times New Roman" pitchFamily="18" charset="0"/>
                <a:cs typeface="Times New Roman" pitchFamily="18" charset="0"/>
              </a:rPr>
              <a:t>You will still see ads but they will not be personalized</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You can also </a:t>
            </a:r>
            <a:r>
              <a:rPr lang="en-US" sz="1400" b="1" u="sng" dirty="0">
                <a:latin typeface="Times New Roman" pitchFamily="18" charset="0"/>
                <a:cs typeface="Times New Roman" pitchFamily="18" charset="0"/>
              </a:rPr>
              <a:t>generally</a:t>
            </a:r>
            <a:r>
              <a:rPr lang="en-US" sz="1400" b="1" dirty="0">
                <a:latin typeface="Times New Roman" pitchFamily="18" charset="0"/>
                <a:cs typeface="Times New Roman" pitchFamily="18" charset="0"/>
              </a:rPr>
              <a:t> opt-out of receiving personalized ads from third party </a:t>
            </a:r>
            <a:r>
              <a:rPr lang="en-US" sz="1400" b="1" dirty="0" smtClean="0">
                <a:latin typeface="Times New Roman" pitchFamily="18" charset="0"/>
                <a:cs typeface="Times New Roman" pitchFamily="18" charset="0"/>
              </a:rPr>
              <a:t>advertisers</a:t>
            </a: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1804332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502</TotalTime>
  <Words>1747</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Gill Sans MT</vt:lpstr>
      <vt:lpstr>Times New Roman</vt:lpstr>
      <vt:lpstr>Verdana</vt:lpstr>
      <vt:lpstr>Wingdings 2</vt:lpstr>
      <vt:lpstr>Solstice</vt:lpstr>
      <vt:lpstr>PowerPoint Presentation</vt:lpstr>
      <vt:lpstr>Security &amp; Privacy › Legal Policies› Amazon Privacy Notice   Last updated: September 30, 2016  Amazon.com knows that you care how information about you is used and shared, and we appreciate your trust that we will do so carefully and sensibly. This notice describes our privacy policy. By visiting Amazon.com, you are accepting the practices described in this Privacy Notice.</vt:lpstr>
      <vt:lpstr>PowerPoint Presentation</vt:lpstr>
      <vt:lpstr>What Personal Information About Customers Does Amazon.com Gather?</vt:lpstr>
      <vt:lpstr>Examples of Information Collected</vt:lpstr>
      <vt:lpstr>Does Amazon.com Share the Information It Receives?</vt:lpstr>
      <vt:lpstr>Does Amazon.com Share the Information It Receives? Cont.</vt:lpstr>
      <vt:lpstr>What About Third-Party Advertisers and Links to Other Websites?</vt:lpstr>
      <vt:lpstr>What About Third-Party Advertisers and Links to Other Websites? Cont.</vt:lpstr>
      <vt:lpstr>What Choices Do I Have?</vt:lpstr>
      <vt:lpstr>Are Children Allowed to Use Amazon.com?</vt:lpstr>
      <vt:lpstr>EU-US Privacy Shield</vt:lpstr>
      <vt:lpstr>Conditions of Use, Notices, and Revisions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Gray</dc:creator>
  <cp:lastModifiedBy>Jody Blanke</cp:lastModifiedBy>
  <cp:revision>54</cp:revision>
  <dcterms:created xsi:type="dcterms:W3CDTF">2010-01-07T07:36:15Z</dcterms:created>
  <dcterms:modified xsi:type="dcterms:W3CDTF">2017-07-05T22:33:20Z</dcterms:modified>
</cp:coreProperties>
</file>