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3" r:id="rId15"/>
    <p:sldId id="270" r:id="rId16"/>
    <p:sldId id="271" r:id="rId17"/>
    <p:sldId id="272" r:id="rId18"/>
    <p:sldId id="277" r:id="rId19"/>
    <p:sldId id="274" r:id="rId20"/>
    <p:sldId id="275" r:id="rId21"/>
    <p:sldId id="276" r:id="rId22"/>
    <p:sldId id="278" r:id="rId23"/>
    <p:sldId id="279" r:id="rId24"/>
    <p:sldId id="280" r:id="rId25"/>
    <p:sldId id="281" r:id="rId26"/>
    <p:sldId id="283" r:id="rId27"/>
    <p:sldId id="286" r:id="rId28"/>
    <p:sldId id="282" r:id="rId29"/>
    <p:sldId id="284" r:id="rId30"/>
    <p:sldId id="285" r:id="rId31"/>
    <p:sldId id="287" r:id="rId32"/>
    <p:sldId id="288" r:id="rId33"/>
    <p:sldId id="289" r:id="rId34"/>
    <p:sldId id="290" r:id="rId35"/>
    <p:sldId id="291" r:id="rId36"/>
    <p:sldId id="29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2" d="100"/>
          <a:sy n="92" d="100"/>
        </p:scale>
        <p:origin x="77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A2B03-4348-889E-0C47-2F12A9110E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6FEC11-0958-19D2-0B4C-D8172E1C86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929868-4CF8-E20B-A3B1-F760DE633CC7}"/>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452D310F-952B-AE79-E02D-AC74DD201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533E3B-4F3F-4011-C8A2-CFCD346A726E}"/>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3701372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4351E-50B9-7762-2B54-0A0F659C36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90EEB1-B13E-B248-4623-0523E00AD7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F5494-C745-7B6B-008A-817D9CFBD5A4}"/>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8481D220-ADCC-D633-108F-C46A62A701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665B98-5C66-7EC5-7746-AFF785B9170A}"/>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2507900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6D023A-E841-7186-E5A0-428FAAE870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27BE5C-1711-46CD-7FCE-9583696B76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AAFDD-1E6D-3B2F-FD54-F9BABD3B13DA}"/>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77171998-A952-57E6-45F2-9741E813C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7E36FB-FD21-37B1-3902-DAD7420D7CE5}"/>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3973503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4FE7C-0B63-49A5-FF9D-4634D1FD1D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6B7209-85E9-6CEA-BE61-238513F857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C9835-11D7-48C6-1146-FCD8D649E65B}"/>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4CC51859-9202-C2E7-CEED-64A0B95A73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74BF1C-F6A5-F690-94E4-53641ACA4096}"/>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1351569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1C300-AE7E-0673-B031-89C918A598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8CD20F0-CC6C-A752-7618-9DE7A0C02EC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ADDF98-511F-2CCE-00E2-31AA93200497}"/>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F3B8F726-650C-8AA1-676A-6556AD9E34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4BA8CC-BB05-5D9A-CA64-C2E0C51DFA89}"/>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3559841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90CFD-245F-52D7-3CCA-E488261B5F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1ACF5-ABE5-5811-9A28-D1E3649484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13B9D2-069F-FF25-FAF9-7FC47DF227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0A972A-7625-CB0C-415F-B11F3DF9B3CB}"/>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6" name="Footer Placeholder 5">
            <a:extLst>
              <a:ext uri="{FF2B5EF4-FFF2-40B4-BE49-F238E27FC236}">
                <a16:creationId xmlns:a16="http://schemas.microsoft.com/office/drawing/2014/main" id="{B8FD6A73-E9CF-C209-3728-F558660CD9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51D2A3-9D4E-6B85-975E-DD3E9C30CB7E}"/>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2812083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686F7-C87A-CD53-F306-6D0DB6C263F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D4137A-3871-1F93-48C6-2F123FC3FD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967F1DF-05B0-A34F-BE78-FF9C580041B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E8248-8B9E-1C06-89A9-DC052BE4C0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18D5E9-F3E6-5111-E4C9-B124881932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07A65B-420A-C586-3594-B2B4168C3C7F}"/>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8" name="Footer Placeholder 7">
            <a:extLst>
              <a:ext uri="{FF2B5EF4-FFF2-40B4-BE49-F238E27FC236}">
                <a16:creationId xmlns:a16="http://schemas.microsoft.com/office/drawing/2014/main" id="{8C0D9658-9D3F-88BB-C48D-AD5FFE29B0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B09BFED-59B3-45FC-B577-DDB0270658A6}"/>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3593448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2733-2B5D-0919-6AE8-BC6849A0AE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342706-39D1-B451-CE39-D81CCCFE1A06}"/>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4" name="Footer Placeholder 3">
            <a:extLst>
              <a:ext uri="{FF2B5EF4-FFF2-40B4-BE49-F238E27FC236}">
                <a16:creationId xmlns:a16="http://schemas.microsoft.com/office/drawing/2014/main" id="{A1656A90-060D-0B14-D80B-1E7B4D362B0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9B8E69-EBD4-D42F-3F9F-4CD2C19C7108}"/>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3611025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1D8281-2AC6-668A-F5CC-1C46670494AB}"/>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3" name="Footer Placeholder 2">
            <a:extLst>
              <a:ext uri="{FF2B5EF4-FFF2-40B4-BE49-F238E27FC236}">
                <a16:creationId xmlns:a16="http://schemas.microsoft.com/office/drawing/2014/main" id="{4E24DC4B-024D-B5AB-A748-4F0ABC7BDC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E3CFD0-BF0E-96CD-A850-CBE9BD5B4A27}"/>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2821133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A5BC6-079B-AE3A-31C3-D7017EE117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2CFD7AD-72F1-D5B9-BAA4-63BB7EB124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877C58-87A5-F238-39B5-05A6E56208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63073A-3AF2-A2BB-5DDE-35F785F2AB7C}"/>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6" name="Footer Placeholder 5">
            <a:extLst>
              <a:ext uri="{FF2B5EF4-FFF2-40B4-BE49-F238E27FC236}">
                <a16:creationId xmlns:a16="http://schemas.microsoft.com/office/drawing/2014/main" id="{6A2CA8E0-90A3-32DC-8523-1BEB121AF6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0A882E-79E7-A306-133D-10067ACE08E6}"/>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6380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E942A-5309-3BEB-31A3-C01C1568AE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7F18C8-A981-CB41-6160-0AC7C588F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927707-9A2F-8E7F-35A3-8A19167E7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BC6111-47AE-FDAD-385B-BBF14D38FFC3}"/>
              </a:ext>
            </a:extLst>
          </p:cNvPr>
          <p:cNvSpPr>
            <a:spLocks noGrp="1"/>
          </p:cNvSpPr>
          <p:nvPr>
            <p:ph type="dt" sz="half" idx="10"/>
          </p:nvPr>
        </p:nvSpPr>
        <p:spPr/>
        <p:txBody>
          <a:bodyPr/>
          <a:lstStyle/>
          <a:p>
            <a:fld id="{5BF020C8-2994-491C-A91E-0E2D3EA12891}" type="datetimeFigureOut">
              <a:rPr lang="en-US" smtClean="0"/>
              <a:t>7/17/2026</a:t>
            </a:fld>
            <a:endParaRPr lang="en-US"/>
          </a:p>
        </p:txBody>
      </p:sp>
      <p:sp>
        <p:nvSpPr>
          <p:cNvPr id="6" name="Footer Placeholder 5">
            <a:extLst>
              <a:ext uri="{FF2B5EF4-FFF2-40B4-BE49-F238E27FC236}">
                <a16:creationId xmlns:a16="http://schemas.microsoft.com/office/drawing/2014/main" id="{38AA0A36-5A65-25A4-3AB9-0C7CAD8E8F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CB59D0-F422-2BA0-9B12-9743FEE2E2C3}"/>
              </a:ext>
            </a:extLst>
          </p:cNvPr>
          <p:cNvSpPr>
            <a:spLocks noGrp="1"/>
          </p:cNvSpPr>
          <p:nvPr>
            <p:ph type="sldNum" sz="quarter" idx="12"/>
          </p:nvPr>
        </p:nvSpPr>
        <p:spPr/>
        <p:txBody>
          <a:bodyPr/>
          <a:lstStyle/>
          <a:p>
            <a:fld id="{84D233F3-4D37-4307-92ED-0CBAE9ABD34F}" type="slidenum">
              <a:rPr lang="en-US" smtClean="0"/>
              <a:t>‹#›</a:t>
            </a:fld>
            <a:endParaRPr lang="en-US"/>
          </a:p>
        </p:txBody>
      </p:sp>
    </p:spTree>
    <p:extLst>
      <p:ext uri="{BB962C8B-B14F-4D97-AF65-F5344CB8AC3E}">
        <p14:creationId xmlns:p14="http://schemas.microsoft.com/office/powerpoint/2010/main" val="720828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E5A7F-3AD2-C77F-985D-572F5D80A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BEBF2E-9FE3-9C48-E5D5-FC0E62F5C0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A58D80-8461-BFC2-E76F-F88C75D4EC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BF020C8-2994-491C-A91E-0E2D3EA12891}" type="datetimeFigureOut">
              <a:rPr lang="en-US" smtClean="0"/>
              <a:t>7/17/2026</a:t>
            </a:fld>
            <a:endParaRPr lang="en-US"/>
          </a:p>
        </p:txBody>
      </p:sp>
      <p:sp>
        <p:nvSpPr>
          <p:cNvPr id="5" name="Footer Placeholder 4">
            <a:extLst>
              <a:ext uri="{FF2B5EF4-FFF2-40B4-BE49-F238E27FC236}">
                <a16:creationId xmlns:a16="http://schemas.microsoft.com/office/drawing/2014/main" id="{63EBB064-975D-4C4C-333A-0A875E2962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8B3FE6A-EFB0-58E3-ECD4-F5E4BBB033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D233F3-4D37-4307-92ED-0CBAE9ABD34F}" type="slidenum">
              <a:rPr lang="en-US" smtClean="0"/>
              <a:t>‹#›</a:t>
            </a:fld>
            <a:endParaRPr lang="en-US"/>
          </a:p>
        </p:txBody>
      </p:sp>
    </p:spTree>
    <p:extLst>
      <p:ext uri="{BB962C8B-B14F-4D97-AF65-F5344CB8AC3E}">
        <p14:creationId xmlns:p14="http://schemas.microsoft.com/office/powerpoint/2010/main" val="2384725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bu.edu/jostl/archives/winter-2013/"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954D1-1821-6951-EFF7-6512511D664E}"/>
              </a:ext>
            </a:extLst>
          </p:cNvPr>
          <p:cNvSpPr>
            <a:spLocks noGrp="1"/>
          </p:cNvSpPr>
          <p:nvPr>
            <p:ph type="ctrTitle"/>
          </p:nvPr>
        </p:nvSpPr>
        <p:spPr/>
        <p:txBody>
          <a:bodyPr/>
          <a:lstStyle/>
          <a:p>
            <a:r>
              <a:rPr lang="en-US" dirty="0"/>
              <a:t>Copyright and AI:</a:t>
            </a:r>
            <a:br>
              <a:rPr lang="en-US" dirty="0"/>
            </a:br>
            <a:r>
              <a:rPr lang="en-US" dirty="0"/>
              <a:t>The Building Blocks</a:t>
            </a:r>
          </a:p>
        </p:txBody>
      </p:sp>
      <p:sp>
        <p:nvSpPr>
          <p:cNvPr id="3" name="Subtitle 2">
            <a:extLst>
              <a:ext uri="{FF2B5EF4-FFF2-40B4-BE49-F238E27FC236}">
                <a16:creationId xmlns:a16="http://schemas.microsoft.com/office/drawing/2014/main" id="{D9740ED3-5F41-28C8-25B0-EEB85B944BED}"/>
              </a:ext>
            </a:extLst>
          </p:cNvPr>
          <p:cNvSpPr>
            <a:spLocks noGrp="1"/>
          </p:cNvSpPr>
          <p:nvPr>
            <p:ph type="subTitle" idx="1"/>
          </p:nvPr>
        </p:nvSpPr>
        <p:spPr>
          <a:xfrm>
            <a:off x="1524000" y="3602037"/>
            <a:ext cx="9144000" cy="2175307"/>
          </a:xfrm>
        </p:spPr>
        <p:txBody>
          <a:bodyPr/>
          <a:lstStyle/>
          <a:p>
            <a:br>
              <a:rPr lang="en-US" dirty="0"/>
            </a:br>
            <a:endParaRPr lang="en-US" dirty="0"/>
          </a:p>
          <a:p>
            <a:pPr algn="l"/>
            <a:r>
              <a:rPr lang="en-US" dirty="0"/>
              <a:t>					Jody Blanke</a:t>
            </a:r>
          </a:p>
          <a:p>
            <a:pPr algn="l"/>
            <a:r>
              <a:rPr lang="en-US" dirty="0"/>
              <a:t>					Mercer University</a:t>
            </a:r>
          </a:p>
          <a:p>
            <a:pPr algn="l"/>
            <a:r>
              <a:rPr lang="en-US" dirty="0"/>
              <a:t>					July 23, 2026</a:t>
            </a:r>
          </a:p>
        </p:txBody>
      </p:sp>
    </p:spTree>
    <p:extLst>
      <p:ext uri="{BB962C8B-B14F-4D97-AF65-F5344CB8AC3E}">
        <p14:creationId xmlns:p14="http://schemas.microsoft.com/office/powerpoint/2010/main" val="2352507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F7637-EAD7-9DBA-B608-CC6449D070A8}"/>
              </a:ext>
            </a:extLst>
          </p:cNvPr>
          <p:cNvSpPr>
            <a:spLocks noGrp="1"/>
          </p:cNvSpPr>
          <p:nvPr>
            <p:ph type="title"/>
          </p:nvPr>
        </p:nvSpPr>
        <p:spPr/>
        <p:txBody>
          <a:bodyPr/>
          <a:lstStyle/>
          <a:p>
            <a:r>
              <a:rPr lang="en-US" dirty="0"/>
              <a:t>Human Authorship: AI</a:t>
            </a:r>
          </a:p>
        </p:txBody>
      </p:sp>
      <p:sp>
        <p:nvSpPr>
          <p:cNvPr id="3" name="Content Placeholder 2">
            <a:extLst>
              <a:ext uri="{FF2B5EF4-FFF2-40B4-BE49-F238E27FC236}">
                <a16:creationId xmlns:a16="http://schemas.microsoft.com/office/drawing/2014/main" id="{E64A9F16-E061-B6BA-FD30-C0B27EA048E5}"/>
              </a:ext>
            </a:extLst>
          </p:cNvPr>
          <p:cNvSpPr>
            <a:spLocks noGrp="1"/>
          </p:cNvSpPr>
          <p:nvPr>
            <p:ph idx="1"/>
          </p:nvPr>
        </p:nvSpPr>
        <p:spPr>
          <a:xfrm>
            <a:off x="838200" y="1825624"/>
            <a:ext cx="10515600" cy="4566549"/>
          </a:xfrm>
        </p:spPr>
        <p:txBody>
          <a:bodyPr>
            <a:normAutofit/>
          </a:bodyPr>
          <a:lstStyle/>
          <a:p>
            <a:r>
              <a:rPr lang="en-US" dirty="0"/>
              <a:t>In </a:t>
            </a:r>
            <a:r>
              <a:rPr lang="en-US" i="1" dirty="0"/>
              <a:t>Thaler v. Perlmutter </a:t>
            </a:r>
            <a:r>
              <a:rPr lang="en-US" dirty="0"/>
              <a:t>(2023) the D.C. Circuit held that copyright protection extends only to human-created works and that a computer-generated image lacking human authorship is not registrable.</a:t>
            </a:r>
          </a:p>
          <a:p>
            <a:r>
              <a:rPr lang="en-US" dirty="0"/>
              <a:t>Later in 2023 the Copyright Office confirmed this by stating that copyright subsists only in the human-authored portions of a work. Applicants must disclose any AI-generated material and may claim protection only for their own creative contributions—such as the selection, coordination, or modification of AI outputs. They must disclaim any portion of the work that does not meet the human-authored standard.</a:t>
            </a:r>
          </a:p>
        </p:txBody>
      </p:sp>
    </p:spTree>
    <p:extLst>
      <p:ext uri="{BB962C8B-B14F-4D97-AF65-F5344CB8AC3E}">
        <p14:creationId xmlns:p14="http://schemas.microsoft.com/office/powerpoint/2010/main" val="275494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2FBA-535A-783E-8440-5DE312EFDE71}"/>
              </a:ext>
            </a:extLst>
          </p:cNvPr>
          <p:cNvSpPr>
            <a:spLocks noGrp="1"/>
          </p:cNvSpPr>
          <p:nvPr>
            <p:ph type="title"/>
          </p:nvPr>
        </p:nvSpPr>
        <p:spPr/>
        <p:txBody>
          <a:bodyPr/>
          <a:lstStyle/>
          <a:p>
            <a:r>
              <a:rPr lang="en-US" dirty="0"/>
              <a:t>Human Authorship: International Law</a:t>
            </a:r>
          </a:p>
        </p:txBody>
      </p:sp>
      <p:sp>
        <p:nvSpPr>
          <p:cNvPr id="3" name="Content Placeholder 2">
            <a:extLst>
              <a:ext uri="{FF2B5EF4-FFF2-40B4-BE49-F238E27FC236}">
                <a16:creationId xmlns:a16="http://schemas.microsoft.com/office/drawing/2014/main" id="{5BCFCA62-659C-112F-61B7-AB5D3BD2EC88}"/>
              </a:ext>
            </a:extLst>
          </p:cNvPr>
          <p:cNvSpPr>
            <a:spLocks noGrp="1"/>
          </p:cNvSpPr>
          <p:nvPr>
            <p:ph idx="1"/>
          </p:nvPr>
        </p:nvSpPr>
        <p:spPr>
          <a:xfrm>
            <a:off x="838200" y="1825625"/>
            <a:ext cx="10515600" cy="4667250"/>
          </a:xfrm>
        </p:spPr>
        <p:txBody>
          <a:bodyPr>
            <a:normAutofit lnSpcReduction="10000"/>
          </a:bodyPr>
          <a:lstStyle/>
          <a:p>
            <a:r>
              <a:rPr lang="en-US" dirty="0"/>
              <a:t>International law varies on this point:</a:t>
            </a:r>
          </a:p>
          <a:p>
            <a:pPr lvl="1"/>
            <a:r>
              <a:rPr lang="en-US" dirty="0"/>
              <a:t>The United Kingdom, in a law enacted before the development of AI, recognizes protection for works “generated by a computer in circumstances such that there is no human author of the work.”  </a:t>
            </a:r>
          </a:p>
          <a:p>
            <a:pPr lvl="1"/>
            <a:r>
              <a:rPr lang="en-US" dirty="0"/>
              <a:t>China recognized copyright in a case where an author made extensive  prompts and modifications to the output of an AI image-generator, to the extent that the image produced was the result of the author’s “intellectual achievements.”  </a:t>
            </a:r>
          </a:p>
          <a:p>
            <a:pPr lvl="1"/>
            <a:r>
              <a:rPr lang="en-US" dirty="0"/>
              <a:t>The  European Union states that AI-generated content may be eligible for copyright “only if the human input in [the] creative process was significant.”</a:t>
            </a:r>
          </a:p>
          <a:p>
            <a:r>
              <a:rPr lang="en-US" dirty="0"/>
              <a:t>There will be a lot of activity regarding how much prompting is enough prompting in order to qualify for human authorship.</a:t>
            </a:r>
          </a:p>
        </p:txBody>
      </p:sp>
    </p:spTree>
    <p:extLst>
      <p:ext uri="{BB962C8B-B14F-4D97-AF65-F5344CB8AC3E}">
        <p14:creationId xmlns:p14="http://schemas.microsoft.com/office/powerpoint/2010/main" val="37843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BEDDF-D8FE-6C58-B556-19088FF6B93F}"/>
              </a:ext>
            </a:extLst>
          </p:cNvPr>
          <p:cNvSpPr>
            <a:spLocks noGrp="1"/>
          </p:cNvSpPr>
          <p:nvPr>
            <p:ph type="title"/>
          </p:nvPr>
        </p:nvSpPr>
        <p:spPr/>
        <p:txBody>
          <a:bodyPr/>
          <a:lstStyle/>
          <a:p>
            <a:r>
              <a:rPr lang="en-US" dirty="0"/>
              <a:t>Substantial Similarity: “Look and Feel”</a:t>
            </a:r>
          </a:p>
        </p:txBody>
      </p:sp>
      <p:sp>
        <p:nvSpPr>
          <p:cNvPr id="3" name="Content Placeholder 2">
            <a:extLst>
              <a:ext uri="{FF2B5EF4-FFF2-40B4-BE49-F238E27FC236}">
                <a16:creationId xmlns:a16="http://schemas.microsoft.com/office/drawing/2014/main" id="{6D840247-1E5F-3344-23C0-CE5FAAC38D1E}"/>
              </a:ext>
            </a:extLst>
          </p:cNvPr>
          <p:cNvSpPr>
            <a:spLocks noGrp="1"/>
          </p:cNvSpPr>
          <p:nvPr>
            <p:ph idx="1"/>
          </p:nvPr>
        </p:nvSpPr>
        <p:spPr>
          <a:xfrm>
            <a:off x="838200" y="1825625"/>
            <a:ext cx="10515600" cy="4842594"/>
          </a:xfrm>
        </p:spPr>
        <p:txBody>
          <a:bodyPr/>
          <a:lstStyle/>
          <a:p>
            <a:r>
              <a:rPr lang="en-US" dirty="0"/>
              <a:t>In the 1980s and 1990s there was much discussion about the “look and feel” of computer programs and interfaces.</a:t>
            </a:r>
          </a:p>
          <a:p>
            <a:pPr lvl="1"/>
            <a:r>
              <a:rPr lang="en-US" dirty="0"/>
              <a:t>Pac Man vs. K.C. Munchkin (1982)</a:t>
            </a:r>
          </a:p>
          <a:p>
            <a:endParaRPr lang="en-US" dirty="0"/>
          </a:p>
          <a:p>
            <a:endParaRPr lang="en-US" dirty="0"/>
          </a:p>
          <a:p>
            <a:endParaRPr lang="en-US" dirty="0"/>
          </a:p>
          <a:p>
            <a:pPr lvl="1"/>
            <a:r>
              <a:rPr lang="en-US" dirty="0"/>
              <a:t>Apple v. Microsoft (1994)</a:t>
            </a:r>
          </a:p>
        </p:txBody>
      </p:sp>
      <p:pic>
        <p:nvPicPr>
          <p:cNvPr id="4" name="Content Placeholder 4">
            <a:extLst>
              <a:ext uri="{FF2B5EF4-FFF2-40B4-BE49-F238E27FC236}">
                <a16:creationId xmlns:a16="http://schemas.microsoft.com/office/drawing/2014/main" id="{A4AABB73-D627-F44B-41E0-40BD5093BE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634705" y="3050876"/>
            <a:ext cx="2782019" cy="1561497"/>
          </a:xfrm>
          <a:prstGeom prst="rect">
            <a:avLst/>
          </a:prstGeom>
        </p:spPr>
      </p:pic>
      <p:pic>
        <p:nvPicPr>
          <p:cNvPr id="5" name="Picture 4">
            <a:extLst>
              <a:ext uri="{FF2B5EF4-FFF2-40B4-BE49-F238E27FC236}">
                <a16:creationId xmlns:a16="http://schemas.microsoft.com/office/drawing/2014/main" id="{CFC5673E-1975-7AE7-1C00-43D268531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425" y="3054871"/>
            <a:ext cx="3111261" cy="1557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Microsoft Windows 1.0, where it all began (pictures) - CNET">
            <a:extLst>
              <a:ext uri="{FF2B5EF4-FFF2-40B4-BE49-F238E27FC236}">
                <a16:creationId xmlns:a16="http://schemas.microsoft.com/office/drawing/2014/main" id="{831371A9-3442-5AAE-A210-582A6DD84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226" y="4968976"/>
            <a:ext cx="2265657" cy="169924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GUIdebook &gt; Articles &gt; &quot;Lisa user interface guidelines&quot; (1983) &gt; Picture">
            <a:extLst>
              <a:ext uri="{FF2B5EF4-FFF2-40B4-BE49-F238E27FC236}">
                <a16:creationId xmlns:a16="http://schemas.microsoft.com/office/drawing/2014/main" id="{B7EB29E3-D7B7-FB49-6F66-4D0151B13C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885" y="4974858"/>
            <a:ext cx="2265657" cy="1725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9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DB809-E2BB-CC18-6154-CC0116A6C9CA}"/>
              </a:ext>
            </a:extLst>
          </p:cNvPr>
          <p:cNvSpPr>
            <a:spLocks noGrp="1"/>
          </p:cNvSpPr>
          <p:nvPr>
            <p:ph type="title"/>
          </p:nvPr>
        </p:nvSpPr>
        <p:spPr/>
        <p:txBody>
          <a:bodyPr/>
          <a:lstStyle/>
          <a:p>
            <a:r>
              <a:rPr lang="en-US" dirty="0"/>
              <a:t>Substantial Similarity: Marvin Gaye’s “Vibe”:</a:t>
            </a:r>
            <a:br>
              <a:rPr lang="en-US" dirty="0"/>
            </a:br>
            <a:r>
              <a:rPr lang="en-US" i="1" dirty="0"/>
              <a:t>Williams v. Gaye </a:t>
            </a:r>
            <a:r>
              <a:rPr lang="en-US" dirty="0"/>
              <a:t>(2018)</a:t>
            </a:r>
          </a:p>
        </p:txBody>
      </p:sp>
      <p:sp>
        <p:nvSpPr>
          <p:cNvPr id="3" name="Content Placeholder 2">
            <a:extLst>
              <a:ext uri="{FF2B5EF4-FFF2-40B4-BE49-F238E27FC236}">
                <a16:creationId xmlns:a16="http://schemas.microsoft.com/office/drawing/2014/main" id="{C740D0D9-17DC-8DD6-F12C-009630808063}"/>
              </a:ext>
            </a:extLst>
          </p:cNvPr>
          <p:cNvSpPr>
            <a:spLocks noGrp="1"/>
          </p:cNvSpPr>
          <p:nvPr>
            <p:ph idx="1"/>
          </p:nvPr>
        </p:nvSpPr>
        <p:spPr>
          <a:xfrm>
            <a:off x="838200" y="1825625"/>
            <a:ext cx="6338977" cy="2185658"/>
          </a:xfrm>
        </p:spPr>
        <p:txBody>
          <a:bodyPr>
            <a:normAutofit lnSpcReduction="10000"/>
          </a:bodyPr>
          <a:lstStyle/>
          <a:p>
            <a:r>
              <a:rPr lang="en-US" dirty="0"/>
              <a:t>The Ninth Circuit handed down an awful decision based upon its subjective “intrinsic” test: “whether the ordinary, reasonable person would find the total concept and feel of the works substantially similar.”</a:t>
            </a:r>
          </a:p>
        </p:txBody>
      </p:sp>
      <p:pic>
        <p:nvPicPr>
          <p:cNvPr id="4" name="Picture 7">
            <a:extLst>
              <a:ext uri="{FF2B5EF4-FFF2-40B4-BE49-F238E27FC236}">
                <a16:creationId xmlns:a16="http://schemas.microsoft.com/office/drawing/2014/main" id="{C281A967-74A6-4903-5297-E59E96A1E5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4203" y="1825625"/>
            <a:ext cx="4514850"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10CADB7A-F42A-8B30-9831-7A69A365A7B5}"/>
              </a:ext>
            </a:extLst>
          </p:cNvPr>
          <p:cNvSpPr txBox="1">
            <a:spLocks/>
          </p:cNvSpPr>
          <p:nvPr/>
        </p:nvSpPr>
        <p:spPr>
          <a:xfrm>
            <a:off x="838200" y="4217987"/>
            <a:ext cx="11040853" cy="24071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 dissent correctly summarized the situation:</a:t>
            </a:r>
          </a:p>
          <a:p>
            <a:pPr lvl="1"/>
            <a:r>
              <a:rPr lang="en-US" sz="2600" dirty="0"/>
              <a:t>“The majority allows the Gayes to accomplish what no one has before: copyright a musical style. ‘Blurred Lines’ and ‘Got to Give It Up’ are not objectively similar. They differ in melody, harmony, and rhythm. Yet by refusing to compare the two works, the majority establishes a dangerous precedent that strikes a devastating blow to future musicians and composers everywhere.”</a:t>
            </a:r>
          </a:p>
        </p:txBody>
      </p:sp>
    </p:spTree>
    <p:extLst>
      <p:ext uri="{BB962C8B-B14F-4D97-AF65-F5344CB8AC3E}">
        <p14:creationId xmlns:p14="http://schemas.microsoft.com/office/powerpoint/2010/main" val="3050817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2318-0DDB-0D89-61F6-4CE5E1D3A952}"/>
              </a:ext>
            </a:extLst>
          </p:cNvPr>
          <p:cNvSpPr>
            <a:spLocks noGrp="1"/>
          </p:cNvSpPr>
          <p:nvPr>
            <p:ph type="title"/>
          </p:nvPr>
        </p:nvSpPr>
        <p:spPr/>
        <p:txBody>
          <a:bodyPr/>
          <a:lstStyle/>
          <a:p>
            <a:r>
              <a:rPr lang="en-US" dirty="0"/>
              <a:t>Substantial Similarity: Marvin Gaye’s “Vibe”:</a:t>
            </a:r>
            <a:br>
              <a:rPr lang="en-US" dirty="0"/>
            </a:br>
            <a:r>
              <a:rPr lang="en-US" i="1" dirty="0"/>
              <a:t>SAS v. Sheeran </a:t>
            </a:r>
            <a:r>
              <a:rPr lang="en-US" dirty="0"/>
              <a:t>(2024)</a:t>
            </a:r>
          </a:p>
        </p:txBody>
      </p:sp>
      <p:sp>
        <p:nvSpPr>
          <p:cNvPr id="3" name="Content Placeholder 2">
            <a:extLst>
              <a:ext uri="{FF2B5EF4-FFF2-40B4-BE49-F238E27FC236}">
                <a16:creationId xmlns:a16="http://schemas.microsoft.com/office/drawing/2014/main" id="{D565AC88-7EA3-6C59-90CA-53EBA46900C0}"/>
              </a:ext>
            </a:extLst>
          </p:cNvPr>
          <p:cNvSpPr>
            <a:spLocks noGrp="1"/>
          </p:cNvSpPr>
          <p:nvPr>
            <p:ph sz="half" idx="1"/>
          </p:nvPr>
        </p:nvSpPr>
        <p:spPr>
          <a:xfrm>
            <a:off x="838199" y="1825624"/>
            <a:ext cx="5959415" cy="2533649"/>
          </a:xfrm>
        </p:spPr>
        <p:txBody>
          <a:bodyPr>
            <a:normAutofit lnSpcReduction="10000"/>
          </a:bodyPr>
          <a:lstStyle/>
          <a:p>
            <a:r>
              <a:rPr lang="en-US" dirty="0"/>
              <a:t>The Second Circuit affirmed a jury verdict for Ed Sheeran, stating that under </a:t>
            </a:r>
            <a:r>
              <a:rPr lang="en-US" i="1" dirty="0"/>
              <a:t>Feist</a:t>
            </a:r>
            <a:r>
              <a:rPr lang="en-US" dirty="0"/>
              <a:t>, “a work consisting of unprotectable elements may still be protectable as an original ‘selection and arrangement’ of those elements.”</a:t>
            </a:r>
          </a:p>
        </p:txBody>
      </p:sp>
      <p:sp>
        <p:nvSpPr>
          <p:cNvPr id="4" name="Content Placeholder 3">
            <a:extLst>
              <a:ext uri="{FF2B5EF4-FFF2-40B4-BE49-F238E27FC236}">
                <a16:creationId xmlns:a16="http://schemas.microsoft.com/office/drawing/2014/main" id="{BC41133C-B349-9DF9-5F4F-C597AC7723D3}"/>
              </a:ext>
            </a:extLst>
          </p:cNvPr>
          <p:cNvSpPr>
            <a:spLocks noGrp="1"/>
          </p:cNvSpPr>
          <p:nvPr>
            <p:ph sz="half" idx="2"/>
          </p:nvPr>
        </p:nvSpPr>
        <p:spPr>
          <a:xfrm>
            <a:off x="838199" y="4420723"/>
            <a:ext cx="10928591" cy="2316507"/>
          </a:xfrm>
        </p:spPr>
        <p:txBody>
          <a:bodyPr>
            <a:normAutofit lnSpcReduction="10000"/>
          </a:bodyPr>
          <a:lstStyle/>
          <a:p>
            <a:r>
              <a:rPr lang="en-US" dirty="0"/>
              <a:t>It held, however, that this claim failed because “it risks granting a monopoly over a combination of two fundamental musical building blocks. The four-chord progression at issue—ubiquitous in pop music—even coupled with a syncopated harmonic rhythm, is too well-explored to meet the originality threshold that copyright law demands.”  [The Supreme Court denied cert. in 2025]</a:t>
            </a:r>
          </a:p>
        </p:txBody>
      </p:sp>
      <p:pic>
        <p:nvPicPr>
          <p:cNvPr id="43014" name="Picture 7">
            <a:extLst>
              <a:ext uri="{FF2B5EF4-FFF2-40B4-BE49-F238E27FC236}">
                <a16:creationId xmlns:a16="http://schemas.microsoft.com/office/drawing/2014/main" id="{47FCDE66-A183-77E7-2981-E029CEBE8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1940" y="1825625"/>
            <a:ext cx="451485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78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1473-5E49-D330-8B7A-48CEA58DBE58}"/>
              </a:ext>
            </a:extLst>
          </p:cNvPr>
          <p:cNvSpPr>
            <a:spLocks noGrp="1"/>
          </p:cNvSpPr>
          <p:nvPr>
            <p:ph type="title"/>
          </p:nvPr>
        </p:nvSpPr>
        <p:spPr/>
        <p:txBody>
          <a:bodyPr/>
          <a:lstStyle/>
          <a:p>
            <a:r>
              <a:rPr lang="en-US" dirty="0"/>
              <a:t>Fair Use: Four Factors [17 U.S.C. § 107] </a:t>
            </a:r>
          </a:p>
        </p:txBody>
      </p:sp>
      <p:sp>
        <p:nvSpPr>
          <p:cNvPr id="3" name="Content Placeholder 2">
            <a:extLst>
              <a:ext uri="{FF2B5EF4-FFF2-40B4-BE49-F238E27FC236}">
                <a16:creationId xmlns:a16="http://schemas.microsoft.com/office/drawing/2014/main" id="{448A96C3-D7E7-5CCD-DC12-9A8A5B8147AD}"/>
              </a:ext>
            </a:extLst>
          </p:cNvPr>
          <p:cNvSpPr>
            <a:spLocks noGrp="1"/>
          </p:cNvSpPr>
          <p:nvPr>
            <p:ph idx="1"/>
          </p:nvPr>
        </p:nvSpPr>
        <p:spPr/>
        <p:txBody>
          <a:bodyPr/>
          <a:lstStyle/>
          <a:p>
            <a:pPr marL="0" indent="0">
              <a:buNone/>
            </a:pPr>
            <a:r>
              <a:rPr lang="en-US" dirty="0"/>
              <a:t>(1) the purpose and character of the use, including whether such use is of a commercial nature or is for nonprofit educational purposes;</a:t>
            </a:r>
          </a:p>
          <a:p>
            <a:pPr marL="0" indent="0">
              <a:buNone/>
            </a:pPr>
            <a:r>
              <a:rPr lang="en-US" dirty="0"/>
              <a:t>(2) the nature of the copyrighted work;</a:t>
            </a:r>
          </a:p>
          <a:p>
            <a:pPr marL="0" indent="0">
              <a:buNone/>
            </a:pPr>
            <a:r>
              <a:rPr lang="en-US" dirty="0"/>
              <a:t>(3) the amount and substantiality of the portion used in relation to the copyrighted work as a whole; and</a:t>
            </a:r>
          </a:p>
          <a:p>
            <a:pPr marL="0" indent="0">
              <a:buNone/>
            </a:pPr>
            <a:r>
              <a:rPr lang="en-US" dirty="0"/>
              <a:t>(4) the effect of the use upon the potential market for or value of the copyrighted work. </a:t>
            </a:r>
          </a:p>
        </p:txBody>
      </p:sp>
    </p:spTree>
    <p:extLst>
      <p:ext uri="{BB962C8B-B14F-4D97-AF65-F5344CB8AC3E}">
        <p14:creationId xmlns:p14="http://schemas.microsoft.com/office/powerpoint/2010/main" val="25746002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41EF3-1DF8-FB17-48D1-AA2B59D55433}"/>
              </a:ext>
            </a:extLst>
          </p:cNvPr>
          <p:cNvSpPr>
            <a:spLocks noGrp="1"/>
          </p:cNvSpPr>
          <p:nvPr>
            <p:ph type="title"/>
          </p:nvPr>
        </p:nvSpPr>
        <p:spPr>
          <a:xfrm>
            <a:off x="838199" y="365125"/>
            <a:ext cx="10609053" cy="1325563"/>
          </a:xfrm>
        </p:spPr>
        <p:txBody>
          <a:bodyPr/>
          <a:lstStyle/>
          <a:p>
            <a:r>
              <a:rPr lang="en-US" dirty="0"/>
              <a:t>Fair Use: </a:t>
            </a:r>
            <a:r>
              <a:rPr lang="en-US" i="1" dirty="0"/>
              <a:t>Campbell v. Acuff Rose Music (1994)</a:t>
            </a:r>
          </a:p>
        </p:txBody>
      </p:sp>
      <p:sp>
        <p:nvSpPr>
          <p:cNvPr id="3" name="Content Placeholder 2">
            <a:extLst>
              <a:ext uri="{FF2B5EF4-FFF2-40B4-BE49-F238E27FC236}">
                <a16:creationId xmlns:a16="http://schemas.microsoft.com/office/drawing/2014/main" id="{06CC7B89-7BF7-6EF5-FA07-48D0682CFDA9}"/>
              </a:ext>
            </a:extLst>
          </p:cNvPr>
          <p:cNvSpPr>
            <a:spLocks noGrp="1"/>
          </p:cNvSpPr>
          <p:nvPr>
            <p:ph idx="1"/>
          </p:nvPr>
        </p:nvSpPr>
        <p:spPr/>
        <p:txBody>
          <a:bodyPr/>
          <a:lstStyle/>
          <a:p>
            <a:r>
              <a:rPr lang="en-US" dirty="0"/>
              <a:t>In </a:t>
            </a:r>
            <a:r>
              <a:rPr lang="en-US" i="1" dirty="0"/>
              <a:t>Campbell</a:t>
            </a:r>
            <a:r>
              <a:rPr lang="en-US" dirty="0"/>
              <a:t>, the Supreme Court re-oriented the fair-use doctrine from mechanical factor-counting toward a contextual inquiry focused on meaning and purpose.  The Court held that 2 Live Crew’s raunchy version of Roy Orbison’s classic “Oh, Pretty Woman” was a fair use because it commented on the original and added a new expression or message.  This shift emphasized that the question is not </a:t>
            </a:r>
            <a:r>
              <a:rPr lang="en-US" i="1" dirty="0"/>
              <a:t>how much </a:t>
            </a:r>
            <a:r>
              <a:rPr lang="en-US" dirty="0"/>
              <a:t>was taken, but rather to what end it is taken and used: has it </a:t>
            </a:r>
            <a:r>
              <a:rPr lang="en-US" i="1" dirty="0"/>
              <a:t>transformed</a:t>
            </a:r>
            <a:r>
              <a:rPr lang="en-US" dirty="0"/>
              <a:t> into something else? </a:t>
            </a:r>
          </a:p>
        </p:txBody>
      </p:sp>
    </p:spTree>
    <p:extLst>
      <p:ext uri="{BB962C8B-B14F-4D97-AF65-F5344CB8AC3E}">
        <p14:creationId xmlns:p14="http://schemas.microsoft.com/office/powerpoint/2010/main" val="26948972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9236-6DE0-B07B-B582-48108F7CB382}"/>
              </a:ext>
            </a:extLst>
          </p:cNvPr>
          <p:cNvSpPr>
            <a:spLocks noGrp="1"/>
          </p:cNvSpPr>
          <p:nvPr>
            <p:ph type="title"/>
          </p:nvPr>
        </p:nvSpPr>
        <p:spPr/>
        <p:txBody>
          <a:bodyPr/>
          <a:lstStyle/>
          <a:p>
            <a:r>
              <a:rPr lang="en-US" dirty="0"/>
              <a:t>Fair Use: </a:t>
            </a:r>
            <a:r>
              <a:rPr lang="en-US" i="1" dirty="0"/>
              <a:t>Warhol v. Goldstein (2023)</a:t>
            </a:r>
            <a:endParaRPr lang="en-US" dirty="0"/>
          </a:p>
        </p:txBody>
      </p:sp>
      <p:sp>
        <p:nvSpPr>
          <p:cNvPr id="3" name="Content Placeholder 2">
            <a:extLst>
              <a:ext uri="{FF2B5EF4-FFF2-40B4-BE49-F238E27FC236}">
                <a16:creationId xmlns:a16="http://schemas.microsoft.com/office/drawing/2014/main" id="{9B7B46E4-6A9B-B5B1-15E2-E1E75726687F}"/>
              </a:ext>
            </a:extLst>
          </p:cNvPr>
          <p:cNvSpPr>
            <a:spLocks noGrp="1"/>
          </p:cNvSpPr>
          <p:nvPr>
            <p:ph idx="1"/>
          </p:nvPr>
        </p:nvSpPr>
        <p:spPr/>
        <p:txBody>
          <a:bodyPr/>
          <a:lstStyle/>
          <a:p>
            <a:r>
              <a:rPr lang="en-US" dirty="0"/>
              <a:t>In </a:t>
            </a:r>
            <a:r>
              <a:rPr lang="en-US" i="1" dirty="0"/>
              <a:t>Warhol</a:t>
            </a:r>
            <a:r>
              <a:rPr lang="en-US" dirty="0"/>
              <a:t>, the Supreme Court re-emphasized factor four:</a:t>
            </a:r>
            <a:br>
              <a:rPr lang="en-US" dirty="0"/>
            </a:br>
            <a:r>
              <a:rPr lang="en-US" dirty="0"/>
              <a:t>The Court stressed that transformation must be evaluated for the specific secondary use at issue, not in the abstract, and held that licensing a Warhol silkscreen into the </a:t>
            </a:r>
            <a:r>
              <a:rPr lang="en-US" i="1" dirty="0"/>
              <a:t>same</a:t>
            </a:r>
            <a:r>
              <a:rPr lang="en-US" dirty="0"/>
              <a:t> editorial market as the underlying copyrighted photograph is </a:t>
            </a:r>
            <a:r>
              <a:rPr lang="en-US" i="1" dirty="0"/>
              <a:t>not</a:t>
            </a:r>
            <a:r>
              <a:rPr lang="en-US" dirty="0"/>
              <a:t> transformative (even if it is a ‘Warhol.’)  In that sense, </a:t>
            </a:r>
            <a:r>
              <a:rPr lang="en-US" i="1" dirty="0"/>
              <a:t>Warhol</a:t>
            </a:r>
            <a:r>
              <a:rPr lang="en-US" dirty="0"/>
              <a:t> narrows </a:t>
            </a:r>
            <a:r>
              <a:rPr lang="en-US" i="1" dirty="0"/>
              <a:t>Campbell’s</a:t>
            </a:r>
            <a:r>
              <a:rPr lang="en-US" dirty="0"/>
              <a:t> reach: aesthetic difference alone won’t satisfy factor one where the secondary use targets the same market as the original.  Put differently, </a:t>
            </a:r>
            <a:r>
              <a:rPr lang="en-US" i="1" dirty="0"/>
              <a:t>Campbell’s</a:t>
            </a:r>
            <a:r>
              <a:rPr lang="en-US" dirty="0"/>
              <a:t> “adds something new” inquiry no longer carries the day unless the purpose </a:t>
            </a:r>
            <a:r>
              <a:rPr lang="en-US" i="1" dirty="0"/>
              <a:t>and</a:t>
            </a:r>
            <a:r>
              <a:rPr lang="en-US" dirty="0"/>
              <a:t> market context of the second use are distinct. </a:t>
            </a:r>
          </a:p>
        </p:txBody>
      </p:sp>
    </p:spTree>
    <p:extLst>
      <p:ext uri="{BB962C8B-B14F-4D97-AF65-F5344CB8AC3E}">
        <p14:creationId xmlns:p14="http://schemas.microsoft.com/office/powerpoint/2010/main" val="1792008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C77C-4223-19D7-11C8-8CBD5F18BD5E}"/>
              </a:ext>
            </a:extLst>
          </p:cNvPr>
          <p:cNvSpPr>
            <a:spLocks noGrp="1"/>
          </p:cNvSpPr>
          <p:nvPr>
            <p:ph type="title"/>
          </p:nvPr>
        </p:nvSpPr>
        <p:spPr/>
        <p:txBody>
          <a:bodyPr/>
          <a:lstStyle/>
          <a:p>
            <a:r>
              <a:rPr lang="en-US" dirty="0"/>
              <a:t>Fair Use: </a:t>
            </a:r>
            <a:br>
              <a:rPr lang="en-US" dirty="0"/>
            </a:br>
            <a:r>
              <a:rPr lang="en-US" dirty="0"/>
              <a:t>Transformation, Market Effect, and AI</a:t>
            </a:r>
          </a:p>
        </p:txBody>
      </p:sp>
      <p:sp>
        <p:nvSpPr>
          <p:cNvPr id="3" name="Content Placeholder 2">
            <a:extLst>
              <a:ext uri="{FF2B5EF4-FFF2-40B4-BE49-F238E27FC236}">
                <a16:creationId xmlns:a16="http://schemas.microsoft.com/office/drawing/2014/main" id="{4737CD2F-0D16-8B2F-BB2C-BB4B0F2C0580}"/>
              </a:ext>
            </a:extLst>
          </p:cNvPr>
          <p:cNvSpPr>
            <a:spLocks noGrp="1"/>
          </p:cNvSpPr>
          <p:nvPr>
            <p:ph idx="1"/>
          </p:nvPr>
        </p:nvSpPr>
        <p:spPr/>
        <p:txBody>
          <a:bodyPr/>
          <a:lstStyle/>
          <a:p>
            <a:r>
              <a:rPr lang="en-US" dirty="0"/>
              <a:t>Prior to </a:t>
            </a:r>
            <a:r>
              <a:rPr lang="en-US" i="1" dirty="0"/>
              <a:t>Warhol</a:t>
            </a:r>
            <a:r>
              <a:rPr lang="en-US" dirty="0"/>
              <a:t>, the Second Circuit had found that Google’s wholesale digitization of books for search indexing was “highly transformative” because it enabled new </a:t>
            </a:r>
            <a:r>
              <a:rPr lang="en-US" dirty="0" err="1"/>
              <a:t>alaysis</a:t>
            </a:r>
            <a:r>
              <a:rPr lang="en-US" dirty="0"/>
              <a:t> without substituting for the originals. (</a:t>
            </a:r>
            <a:r>
              <a:rPr lang="en-US" i="1" dirty="0"/>
              <a:t>Author’s Guild v. Google</a:t>
            </a:r>
            <a:r>
              <a:rPr lang="en-US" dirty="0"/>
              <a:t>, 2015).</a:t>
            </a:r>
          </a:p>
          <a:p>
            <a:r>
              <a:rPr lang="en-US" i="1" dirty="0"/>
              <a:t>Warhol</a:t>
            </a:r>
            <a:r>
              <a:rPr lang="en-US" dirty="0"/>
              <a:t> strengthens the argument for training as fair use, although likely weakens the argument for outputs that are (substantially) similar, particularly for images.</a:t>
            </a:r>
          </a:p>
        </p:txBody>
      </p:sp>
    </p:spTree>
    <p:extLst>
      <p:ext uri="{BB962C8B-B14F-4D97-AF65-F5344CB8AC3E}">
        <p14:creationId xmlns:p14="http://schemas.microsoft.com/office/powerpoint/2010/main" val="36932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B847E-DDFF-2AEB-B3A3-B4D16D61BD19}"/>
              </a:ext>
            </a:extLst>
          </p:cNvPr>
          <p:cNvSpPr>
            <a:spLocks noGrp="1"/>
          </p:cNvSpPr>
          <p:nvPr>
            <p:ph type="title"/>
          </p:nvPr>
        </p:nvSpPr>
        <p:spPr/>
        <p:txBody>
          <a:bodyPr/>
          <a:lstStyle/>
          <a:p>
            <a:r>
              <a:rPr lang="en-US" dirty="0"/>
              <a:t>The Right of Publicity:</a:t>
            </a:r>
            <a:br>
              <a:rPr lang="en-US" dirty="0"/>
            </a:br>
            <a:r>
              <a:rPr lang="en-US" dirty="0"/>
              <a:t>Where Likeness Meets Expression</a:t>
            </a:r>
          </a:p>
        </p:txBody>
      </p:sp>
      <p:sp>
        <p:nvSpPr>
          <p:cNvPr id="3" name="Content Placeholder 2">
            <a:extLst>
              <a:ext uri="{FF2B5EF4-FFF2-40B4-BE49-F238E27FC236}">
                <a16:creationId xmlns:a16="http://schemas.microsoft.com/office/drawing/2014/main" id="{5412F71F-D739-A529-0051-409F440339B2}"/>
              </a:ext>
            </a:extLst>
          </p:cNvPr>
          <p:cNvSpPr>
            <a:spLocks noGrp="1"/>
          </p:cNvSpPr>
          <p:nvPr>
            <p:ph idx="1"/>
          </p:nvPr>
        </p:nvSpPr>
        <p:spPr/>
        <p:txBody>
          <a:bodyPr/>
          <a:lstStyle/>
          <a:p>
            <a:r>
              <a:rPr lang="en-US" dirty="0"/>
              <a:t>The boundary between copyright and the right of publicity marks one of the most complex intersections in modern intellectual property law.  Both doctrines seek to encourage creativity and prevent misappropriation, yet they protect fundamentally different subjects. Copyright governs expression, the creative form of an idea once fixed in a tangible medium, while the right of publicity safeguards identity, the commercial value of an individual’s name, likeness, or persona. Where copyright limits the copying of expression, the right of publicity limits the copying of self.</a:t>
            </a:r>
          </a:p>
          <a:p>
            <a:r>
              <a:rPr lang="en-US" dirty="0"/>
              <a:t>This distinction, however, has never been perfectly clean.</a:t>
            </a:r>
          </a:p>
        </p:txBody>
      </p:sp>
    </p:spTree>
    <p:extLst>
      <p:ext uri="{BB962C8B-B14F-4D97-AF65-F5344CB8AC3E}">
        <p14:creationId xmlns:p14="http://schemas.microsoft.com/office/powerpoint/2010/main" val="1975736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864A4-618A-4798-464C-0BC41BE18C91}"/>
              </a:ext>
            </a:extLst>
          </p:cNvPr>
          <p:cNvSpPr>
            <a:spLocks noGrp="1"/>
          </p:cNvSpPr>
          <p:nvPr>
            <p:ph type="title"/>
          </p:nvPr>
        </p:nvSpPr>
        <p:spPr/>
        <p:txBody>
          <a:bodyPr/>
          <a:lstStyle/>
          <a:p>
            <a:r>
              <a:rPr lang="en-US" dirty="0"/>
              <a:t>Three Basic Questions</a:t>
            </a:r>
          </a:p>
        </p:txBody>
      </p:sp>
      <p:sp>
        <p:nvSpPr>
          <p:cNvPr id="3" name="Content Placeholder 2">
            <a:extLst>
              <a:ext uri="{FF2B5EF4-FFF2-40B4-BE49-F238E27FC236}">
                <a16:creationId xmlns:a16="http://schemas.microsoft.com/office/drawing/2014/main" id="{EF68E12F-DDDF-45D6-250E-808B376B0302}"/>
              </a:ext>
            </a:extLst>
          </p:cNvPr>
          <p:cNvSpPr>
            <a:spLocks noGrp="1"/>
          </p:cNvSpPr>
          <p:nvPr>
            <p:ph idx="1"/>
          </p:nvPr>
        </p:nvSpPr>
        <p:spPr/>
        <p:txBody>
          <a:bodyPr/>
          <a:lstStyle/>
          <a:p>
            <a:pPr marL="514350" indent="-514350">
              <a:buFont typeface="+mj-lt"/>
              <a:buAutoNum type="arabicPeriod"/>
            </a:pPr>
            <a:r>
              <a:rPr lang="en-US" dirty="0"/>
              <a:t>Does the copying of copyrighted works used for training generative AI models infringe upon the copyright of those works?</a:t>
            </a:r>
          </a:p>
          <a:p>
            <a:pPr marL="514350" indent="-514350">
              <a:buFont typeface="+mj-lt"/>
              <a:buAutoNum type="arabicPeriod"/>
            </a:pPr>
            <a:r>
              <a:rPr lang="en-US" dirty="0"/>
              <a:t>Does the output generated by an AI model infringe upon copyrighted works used for training?</a:t>
            </a:r>
          </a:p>
          <a:p>
            <a:pPr marL="514350" indent="-514350">
              <a:buFont typeface="+mj-lt"/>
              <a:buAutoNum type="arabicPeriod"/>
            </a:pPr>
            <a:r>
              <a:rPr lang="en-US" dirty="0"/>
              <a:t>Is the output generated by an AI model copyrightable?</a:t>
            </a:r>
          </a:p>
        </p:txBody>
      </p:sp>
    </p:spTree>
    <p:extLst>
      <p:ext uri="{BB962C8B-B14F-4D97-AF65-F5344CB8AC3E}">
        <p14:creationId xmlns:p14="http://schemas.microsoft.com/office/powerpoint/2010/main" val="1580997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A0B41-E8A6-59A3-E0A0-5F973179610C}"/>
              </a:ext>
            </a:extLst>
          </p:cNvPr>
          <p:cNvSpPr>
            <a:spLocks noGrp="1"/>
          </p:cNvSpPr>
          <p:nvPr>
            <p:ph type="title"/>
          </p:nvPr>
        </p:nvSpPr>
        <p:spPr/>
        <p:txBody>
          <a:bodyPr/>
          <a:lstStyle/>
          <a:p>
            <a:r>
              <a:rPr lang="en-US" dirty="0"/>
              <a:t>“Band Hero on Steroids:” The Hypothetical</a:t>
            </a:r>
          </a:p>
        </p:txBody>
      </p:sp>
      <p:sp>
        <p:nvSpPr>
          <p:cNvPr id="3" name="Content Placeholder 2">
            <a:extLst>
              <a:ext uri="{FF2B5EF4-FFF2-40B4-BE49-F238E27FC236}">
                <a16:creationId xmlns:a16="http://schemas.microsoft.com/office/drawing/2014/main" id="{43A3DEEB-DD78-F599-5A1A-27EB022EA072}"/>
              </a:ext>
            </a:extLst>
          </p:cNvPr>
          <p:cNvSpPr>
            <a:spLocks noGrp="1"/>
          </p:cNvSpPr>
          <p:nvPr>
            <p:ph idx="1"/>
          </p:nvPr>
        </p:nvSpPr>
        <p:spPr>
          <a:xfrm>
            <a:off x="838200" y="1825624"/>
            <a:ext cx="10515600" cy="4907685"/>
          </a:xfrm>
        </p:spPr>
        <p:txBody>
          <a:bodyPr>
            <a:normAutofit lnSpcReduction="10000"/>
          </a:bodyPr>
          <a:lstStyle/>
          <a:p>
            <a:r>
              <a:rPr lang="en-US" dirty="0"/>
              <a:t>“A video game company creates a music simulation game that contains the top one hundred bands of all time, along with each band’s fifty most popular songs. Avatars for each band look exactly like the real-life members. Each of the hundred bands can perform every song included in the game in a style unique to that band. Furthermore, there is a ‘genius’ mode that permits a user to enter anywhere from five to one hundred words and/or musical notes and the game will generate a song from those words and/or notes in the style and sound of any specified band. The performances can be saved and transferred to other forms of media.”</a:t>
            </a:r>
          </a:p>
          <a:p>
            <a:pPr lvl="2"/>
            <a:r>
              <a:rPr lang="en-US" dirty="0"/>
              <a:t>Jordan M. Blanke, </a:t>
            </a:r>
            <a:r>
              <a:rPr lang="en-US" i="1" dirty="0">
                <a:hlinkClick r:id="rId2"/>
              </a:rPr>
              <a:t>No Doubt About It - You’ve Got to Have Hart: Simulation Video Games May Redefine the Balance Between and Among The Right of Publicity</a:t>
            </a:r>
            <a:r>
              <a:rPr lang="en-US" i="1" dirty="0"/>
              <a:t>, The First Amendment, and Copyright</a:t>
            </a:r>
            <a:r>
              <a:rPr lang="en-US" dirty="0"/>
              <a:t> </a:t>
            </a:r>
            <a:r>
              <a:rPr lang="en-US" i="1" dirty="0"/>
              <a:t>Law,</a:t>
            </a:r>
            <a:r>
              <a:rPr lang="en-US" dirty="0"/>
              <a:t>19 Boston University Journal of Science &amp; Technology Law 26 (2013).</a:t>
            </a:r>
          </a:p>
        </p:txBody>
      </p:sp>
    </p:spTree>
    <p:extLst>
      <p:ext uri="{BB962C8B-B14F-4D97-AF65-F5344CB8AC3E}">
        <p14:creationId xmlns:p14="http://schemas.microsoft.com/office/powerpoint/2010/main" val="117322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F87FC-AC6B-C788-F3EB-5C03C7069D70}"/>
              </a:ext>
            </a:extLst>
          </p:cNvPr>
          <p:cNvSpPr>
            <a:spLocks noGrp="1"/>
          </p:cNvSpPr>
          <p:nvPr>
            <p:ph type="title"/>
          </p:nvPr>
        </p:nvSpPr>
        <p:spPr/>
        <p:txBody>
          <a:bodyPr/>
          <a:lstStyle/>
          <a:p>
            <a:r>
              <a:rPr lang="en-US" dirty="0"/>
              <a:t>“Band Hero on Steroids:” The Questions</a:t>
            </a:r>
          </a:p>
        </p:txBody>
      </p:sp>
      <p:sp>
        <p:nvSpPr>
          <p:cNvPr id="3" name="Content Placeholder 2">
            <a:extLst>
              <a:ext uri="{FF2B5EF4-FFF2-40B4-BE49-F238E27FC236}">
                <a16:creationId xmlns:a16="http://schemas.microsoft.com/office/drawing/2014/main" id="{501F59CF-3AD4-4BB2-7D59-C0A2F8B17260}"/>
              </a:ext>
            </a:extLst>
          </p:cNvPr>
          <p:cNvSpPr>
            <a:spLocks noGrp="1"/>
          </p:cNvSpPr>
          <p:nvPr>
            <p:ph idx="1"/>
          </p:nvPr>
        </p:nvSpPr>
        <p:spPr>
          <a:xfrm>
            <a:off x="838200" y="1825625"/>
            <a:ext cx="10515600" cy="4450484"/>
          </a:xfrm>
        </p:spPr>
        <p:txBody>
          <a:bodyPr>
            <a:normAutofit lnSpcReduction="10000"/>
          </a:bodyPr>
          <a:lstStyle/>
          <a:p>
            <a:r>
              <a:rPr lang="en-US" dirty="0"/>
              <a:t>“What happens when technology permits a user to use avatars to not only visually perform the song of another artist, but to use the distinctive voice or sound or style of that group to perform the other artist’s work? . . . What if users could choose any of the one hundred bands included in … ‘Band Hero on Steroids’ to perform any of the 5,000 songs included in the game? What if a user could input a few (or many) words and/or melodies and request a performance in the voice or style of The Beatles or The Beach Boys or Cage the Elephant? Technology will likely bring this to a gaming console or computer in the near future. . . What will be—and who will own—the copyright interests (if any) in the works and performances created by the game? “</a:t>
            </a:r>
          </a:p>
        </p:txBody>
      </p:sp>
    </p:spTree>
    <p:extLst>
      <p:ext uri="{BB962C8B-B14F-4D97-AF65-F5344CB8AC3E}">
        <p14:creationId xmlns:p14="http://schemas.microsoft.com/office/powerpoint/2010/main" val="1862541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03087-92A2-21E0-22C7-A1559BEB6BCA}"/>
              </a:ext>
            </a:extLst>
          </p:cNvPr>
          <p:cNvSpPr>
            <a:spLocks noGrp="1"/>
          </p:cNvSpPr>
          <p:nvPr>
            <p:ph type="title"/>
          </p:nvPr>
        </p:nvSpPr>
        <p:spPr/>
        <p:txBody>
          <a:bodyPr/>
          <a:lstStyle/>
          <a:p>
            <a:r>
              <a:rPr lang="en-US" dirty="0"/>
              <a:t>The Right of Publicity and AI</a:t>
            </a:r>
          </a:p>
        </p:txBody>
      </p:sp>
      <p:sp>
        <p:nvSpPr>
          <p:cNvPr id="3" name="Content Placeholder 2">
            <a:extLst>
              <a:ext uri="{FF2B5EF4-FFF2-40B4-BE49-F238E27FC236}">
                <a16:creationId xmlns:a16="http://schemas.microsoft.com/office/drawing/2014/main" id="{F550EC11-0BD3-A172-9A1F-5A7A18E29784}"/>
              </a:ext>
            </a:extLst>
          </p:cNvPr>
          <p:cNvSpPr>
            <a:spLocks noGrp="1"/>
          </p:cNvSpPr>
          <p:nvPr>
            <p:ph idx="1"/>
          </p:nvPr>
        </p:nvSpPr>
        <p:spPr/>
        <p:txBody>
          <a:bodyPr/>
          <a:lstStyle/>
          <a:p>
            <a:r>
              <a:rPr lang="en-US" dirty="0"/>
              <a:t>The right of publicity is state law and there is substantial variation among state laws.</a:t>
            </a:r>
          </a:p>
          <a:p>
            <a:r>
              <a:rPr lang="en-US" dirty="0"/>
              <a:t>Cases involving the right of publicity and AI will continue long after copyright and AI questions are (largely) resolved.</a:t>
            </a:r>
          </a:p>
        </p:txBody>
      </p:sp>
    </p:spTree>
    <p:extLst>
      <p:ext uri="{BB962C8B-B14F-4D97-AF65-F5344CB8AC3E}">
        <p14:creationId xmlns:p14="http://schemas.microsoft.com/office/powerpoint/2010/main" val="349294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A7EBE-2451-EEDE-45A7-079F7580E00A}"/>
              </a:ext>
            </a:extLst>
          </p:cNvPr>
          <p:cNvSpPr>
            <a:spLocks noGrp="1"/>
          </p:cNvSpPr>
          <p:nvPr>
            <p:ph type="title"/>
          </p:nvPr>
        </p:nvSpPr>
        <p:spPr/>
        <p:txBody>
          <a:bodyPr/>
          <a:lstStyle/>
          <a:p>
            <a:r>
              <a:rPr lang="en-US" dirty="0"/>
              <a:t>Current AI-Copyright Litigation:</a:t>
            </a:r>
            <a:br>
              <a:rPr lang="en-US" dirty="0"/>
            </a:br>
            <a:r>
              <a:rPr lang="en-US" dirty="0"/>
              <a:t>The Common Issues</a:t>
            </a:r>
          </a:p>
        </p:txBody>
      </p:sp>
      <p:sp>
        <p:nvSpPr>
          <p:cNvPr id="3" name="Content Placeholder 2">
            <a:extLst>
              <a:ext uri="{FF2B5EF4-FFF2-40B4-BE49-F238E27FC236}">
                <a16:creationId xmlns:a16="http://schemas.microsoft.com/office/drawing/2014/main" id="{C1A1AB5F-4C81-776D-A7E1-FA3FB2A30D61}"/>
              </a:ext>
            </a:extLst>
          </p:cNvPr>
          <p:cNvSpPr>
            <a:spLocks noGrp="1"/>
          </p:cNvSpPr>
          <p:nvPr>
            <p:ph idx="1"/>
          </p:nvPr>
        </p:nvSpPr>
        <p:spPr/>
        <p:txBody>
          <a:bodyPr>
            <a:normAutofit/>
          </a:bodyPr>
          <a:lstStyle/>
          <a:p>
            <a:r>
              <a:rPr lang="en-US" dirty="0"/>
              <a:t>Fair Use and the Transformative Inquiry</a:t>
            </a:r>
          </a:p>
          <a:p>
            <a:pPr lvl="1"/>
            <a:r>
              <a:rPr lang="en-US" dirty="0"/>
              <a:t>Does training involve a transformational purpose (</a:t>
            </a:r>
            <a:r>
              <a:rPr lang="en-US" i="1" dirty="0"/>
              <a:t>i.e., </a:t>
            </a:r>
            <a:r>
              <a:rPr lang="en-US" dirty="0"/>
              <a:t>informational rather than expressive) sufficient to warrant fair use protection?</a:t>
            </a:r>
          </a:p>
          <a:p>
            <a:r>
              <a:rPr lang="en-US" dirty="0"/>
              <a:t>Output and Originality</a:t>
            </a:r>
          </a:p>
          <a:p>
            <a:pPr lvl="1"/>
            <a:r>
              <a:rPr lang="en-US" dirty="0"/>
              <a:t>Does output from an AI model embody sufficient human creativity to merit copyright protection? </a:t>
            </a:r>
          </a:p>
          <a:p>
            <a:r>
              <a:rPr lang="en-US" dirty="0"/>
              <a:t>Ingestion and the Idea-Expression Dichotomy</a:t>
            </a:r>
          </a:p>
          <a:p>
            <a:pPr lvl="1"/>
            <a:r>
              <a:rPr lang="en-US" dirty="0"/>
              <a:t>Is ingestion of copyrighted works for training merely the functional use of ideas, styles, and facts, or does it copy expression?</a:t>
            </a:r>
          </a:p>
          <a:p>
            <a:pPr lvl="1"/>
            <a:r>
              <a:rPr lang="en-US" dirty="0"/>
              <a:t>There will be much legal activity regarding prompting.</a:t>
            </a:r>
          </a:p>
        </p:txBody>
      </p:sp>
    </p:spTree>
    <p:extLst>
      <p:ext uri="{BB962C8B-B14F-4D97-AF65-F5344CB8AC3E}">
        <p14:creationId xmlns:p14="http://schemas.microsoft.com/office/powerpoint/2010/main" val="188348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14332-E043-1D30-B30F-3DA43DB617DF}"/>
              </a:ext>
            </a:extLst>
          </p:cNvPr>
          <p:cNvSpPr>
            <a:spLocks noGrp="1"/>
          </p:cNvSpPr>
          <p:nvPr>
            <p:ph type="title"/>
          </p:nvPr>
        </p:nvSpPr>
        <p:spPr/>
        <p:txBody>
          <a:bodyPr/>
          <a:lstStyle/>
          <a:p>
            <a:r>
              <a:rPr lang="en-US" dirty="0"/>
              <a:t>Current AI-Copyright Litigation:</a:t>
            </a:r>
            <a:br>
              <a:rPr lang="en-US" dirty="0"/>
            </a:br>
            <a:r>
              <a:rPr lang="en-US" dirty="0"/>
              <a:t>The Common Issues</a:t>
            </a:r>
          </a:p>
        </p:txBody>
      </p:sp>
      <p:sp>
        <p:nvSpPr>
          <p:cNvPr id="3" name="Content Placeholder 2">
            <a:extLst>
              <a:ext uri="{FF2B5EF4-FFF2-40B4-BE49-F238E27FC236}">
                <a16:creationId xmlns:a16="http://schemas.microsoft.com/office/drawing/2014/main" id="{D056896D-883A-3215-F761-49E121A88009}"/>
              </a:ext>
            </a:extLst>
          </p:cNvPr>
          <p:cNvSpPr>
            <a:spLocks noGrp="1"/>
          </p:cNvSpPr>
          <p:nvPr>
            <p:ph idx="1"/>
          </p:nvPr>
        </p:nvSpPr>
        <p:spPr/>
        <p:txBody>
          <a:bodyPr/>
          <a:lstStyle/>
          <a:p>
            <a:r>
              <a:rPr lang="en-US" dirty="0"/>
              <a:t>Style, Substantial Similarity, Derivative Works, and Rights of Publicity</a:t>
            </a:r>
          </a:p>
          <a:p>
            <a:pPr lvl="1"/>
            <a:r>
              <a:rPr lang="en-US" dirty="0"/>
              <a:t>As AI models become capable of reproducing the near-perfect “essence” of an artist’s style, does this involve the copying of expression or is it merely exploring an idea?</a:t>
            </a:r>
          </a:p>
          <a:p>
            <a:pPr lvl="1"/>
            <a:r>
              <a:rPr lang="en-US" dirty="0"/>
              <a:t>This doctrinal line will probably be adjusted as it was for software, software interfaces, and music.</a:t>
            </a:r>
          </a:p>
          <a:p>
            <a:r>
              <a:rPr lang="en-US" dirty="0"/>
              <a:t>Memorization, Safeguards, and Unlearning</a:t>
            </a:r>
          </a:p>
          <a:p>
            <a:pPr lvl="1"/>
            <a:r>
              <a:rPr lang="en-US" dirty="0"/>
              <a:t>As AI models become more sophisticated, they will be better able to avoid rote copying of expression.</a:t>
            </a:r>
          </a:p>
        </p:txBody>
      </p:sp>
    </p:spTree>
    <p:extLst>
      <p:ext uri="{BB962C8B-B14F-4D97-AF65-F5344CB8AC3E}">
        <p14:creationId xmlns:p14="http://schemas.microsoft.com/office/powerpoint/2010/main" val="240974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B399-0ED0-C624-9446-81A14C9A3780}"/>
              </a:ext>
            </a:extLst>
          </p:cNvPr>
          <p:cNvSpPr>
            <a:spLocks noGrp="1"/>
          </p:cNvSpPr>
          <p:nvPr>
            <p:ph type="title"/>
          </p:nvPr>
        </p:nvSpPr>
        <p:spPr/>
        <p:txBody>
          <a:bodyPr/>
          <a:lstStyle/>
          <a:p>
            <a:r>
              <a:rPr lang="en-US" dirty="0"/>
              <a:t>Current AI-Copyright Litigation:</a:t>
            </a:r>
            <a:br>
              <a:rPr lang="en-US" dirty="0"/>
            </a:br>
            <a:r>
              <a:rPr lang="en-US" dirty="0"/>
              <a:t>The Common Issues</a:t>
            </a:r>
          </a:p>
        </p:txBody>
      </p:sp>
      <p:sp>
        <p:nvSpPr>
          <p:cNvPr id="3" name="Content Placeholder 2">
            <a:extLst>
              <a:ext uri="{FF2B5EF4-FFF2-40B4-BE49-F238E27FC236}">
                <a16:creationId xmlns:a16="http://schemas.microsoft.com/office/drawing/2014/main" id="{9FD238ED-6F36-3373-02B5-36025C08CF4C}"/>
              </a:ext>
            </a:extLst>
          </p:cNvPr>
          <p:cNvSpPr>
            <a:spLocks noGrp="1"/>
          </p:cNvSpPr>
          <p:nvPr>
            <p:ph idx="1"/>
          </p:nvPr>
        </p:nvSpPr>
        <p:spPr/>
        <p:txBody>
          <a:bodyPr/>
          <a:lstStyle/>
          <a:p>
            <a:r>
              <a:rPr lang="en-US" dirty="0"/>
              <a:t>The Digital Millenium Copyright Act</a:t>
            </a:r>
          </a:p>
          <a:p>
            <a:pPr lvl="1"/>
            <a:r>
              <a:rPr lang="en-US" dirty="0"/>
              <a:t>The trend among courts so far has been to reject Section 1201 claims regarding circumvention of anti-circumvention tools and Section 1202 claims regarding removal or alteration of CMI.</a:t>
            </a:r>
          </a:p>
          <a:p>
            <a:r>
              <a:rPr lang="en-US" dirty="0"/>
              <a:t>Sourcing and Licensing</a:t>
            </a:r>
          </a:p>
          <a:p>
            <a:pPr lvl="1"/>
            <a:r>
              <a:rPr lang="en-US" dirty="0"/>
              <a:t>A new market for the sourcing and licensing of training materials will likely develop, particularly after the </a:t>
            </a:r>
            <a:r>
              <a:rPr lang="en-US" i="1" dirty="0"/>
              <a:t>Bartz v. Anthropic </a:t>
            </a:r>
            <a:r>
              <a:rPr lang="en-US" dirty="0"/>
              <a:t>decision where the defendant AI company ended up paying $1.5B for using </a:t>
            </a:r>
            <a:r>
              <a:rPr lang="en-US" dirty="0" err="1"/>
              <a:t>piarated</a:t>
            </a:r>
            <a:r>
              <a:rPr lang="en-US" dirty="0"/>
              <a:t> copies of copyrighted works.</a:t>
            </a:r>
          </a:p>
        </p:txBody>
      </p:sp>
    </p:spTree>
    <p:extLst>
      <p:ext uri="{BB962C8B-B14F-4D97-AF65-F5344CB8AC3E}">
        <p14:creationId xmlns:p14="http://schemas.microsoft.com/office/powerpoint/2010/main" val="37396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72B90-9F85-7E96-847E-9B88D6762E01}"/>
              </a:ext>
            </a:extLst>
          </p:cNvPr>
          <p:cNvSpPr>
            <a:spLocks noGrp="1"/>
          </p:cNvSpPr>
          <p:nvPr>
            <p:ph type="title"/>
          </p:nvPr>
        </p:nvSpPr>
        <p:spPr/>
        <p:txBody>
          <a:bodyPr/>
          <a:lstStyle/>
          <a:p>
            <a:r>
              <a:rPr lang="en-US" dirty="0"/>
              <a:t>Major Generative AI Cases</a:t>
            </a:r>
          </a:p>
        </p:txBody>
      </p:sp>
      <p:sp>
        <p:nvSpPr>
          <p:cNvPr id="3" name="Content Placeholder 2">
            <a:extLst>
              <a:ext uri="{FF2B5EF4-FFF2-40B4-BE49-F238E27FC236}">
                <a16:creationId xmlns:a16="http://schemas.microsoft.com/office/drawing/2014/main" id="{F3A4BED3-436F-6D3D-8380-145C881E8D2A}"/>
              </a:ext>
            </a:extLst>
          </p:cNvPr>
          <p:cNvSpPr>
            <a:spLocks noGrp="1"/>
          </p:cNvSpPr>
          <p:nvPr>
            <p:ph idx="1"/>
          </p:nvPr>
        </p:nvSpPr>
        <p:spPr/>
        <p:txBody>
          <a:bodyPr/>
          <a:lstStyle/>
          <a:p>
            <a:r>
              <a:rPr lang="en-US" i="1" dirty="0"/>
              <a:t>Bartz v. Anthropic </a:t>
            </a:r>
            <a:r>
              <a:rPr lang="en-US" dirty="0"/>
              <a:t>(N.D. Cal 2025)</a:t>
            </a:r>
          </a:p>
          <a:p>
            <a:pPr lvl="1"/>
            <a:r>
              <a:rPr lang="en-US" dirty="0"/>
              <a:t>In one of the most significant generative AI cases to be decided, this was a major victory for AI companies, but with a significant proviso. The court issued a resounding summary judgment on fair use in favor of the defendant. In order to train its AI software tool, Claude, Anthropic spent millions of dollars to acquire millions of books. It cut the pages of the books into scannable images and discarded the books. Training sets were carefully curated, pages were cleaned, tokens were generated and processed. In the end, there was nothing traceable to the authors’ works. The court granted summary judgment to Anthropic holding that its use of the books to train Claude “was exceedingly transformative and was a fair use.”</a:t>
            </a:r>
          </a:p>
        </p:txBody>
      </p:sp>
    </p:spTree>
    <p:extLst>
      <p:ext uri="{BB962C8B-B14F-4D97-AF65-F5344CB8AC3E}">
        <p14:creationId xmlns:p14="http://schemas.microsoft.com/office/powerpoint/2010/main" val="11590026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8162D-D58F-7C2D-F0C3-D07EAE0FDFC8}"/>
              </a:ext>
            </a:extLst>
          </p:cNvPr>
          <p:cNvSpPr>
            <a:spLocks noGrp="1"/>
          </p:cNvSpPr>
          <p:nvPr>
            <p:ph type="title"/>
          </p:nvPr>
        </p:nvSpPr>
        <p:spPr/>
        <p:txBody>
          <a:bodyPr/>
          <a:lstStyle/>
          <a:p>
            <a:r>
              <a:rPr lang="en-US" dirty="0"/>
              <a:t>Major Generative AI Cases</a:t>
            </a:r>
          </a:p>
        </p:txBody>
      </p:sp>
      <p:sp>
        <p:nvSpPr>
          <p:cNvPr id="3" name="Content Placeholder 2">
            <a:extLst>
              <a:ext uri="{FF2B5EF4-FFF2-40B4-BE49-F238E27FC236}">
                <a16:creationId xmlns:a16="http://schemas.microsoft.com/office/drawing/2014/main" id="{401488B4-57F8-EC87-FE91-4A69D033184B}"/>
              </a:ext>
            </a:extLst>
          </p:cNvPr>
          <p:cNvSpPr>
            <a:spLocks noGrp="1"/>
          </p:cNvSpPr>
          <p:nvPr>
            <p:ph idx="1"/>
          </p:nvPr>
        </p:nvSpPr>
        <p:spPr/>
        <p:txBody>
          <a:bodyPr/>
          <a:lstStyle/>
          <a:p>
            <a:r>
              <a:rPr lang="en-US" dirty="0"/>
              <a:t>Ramifications of </a:t>
            </a:r>
            <a:r>
              <a:rPr lang="en-US" i="1" dirty="0"/>
              <a:t>Bartz</a:t>
            </a:r>
          </a:p>
          <a:p>
            <a:pPr lvl="1"/>
            <a:r>
              <a:rPr lang="en-US" dirty="0"/>
              <a:t>it is a strong decision that training on copyrighted works is likely a fair use;</a:t>
            </a:r>
          </a:p>
          <a:p>
            <a:pPr lvl="1"/>
            <a:r>
              <a:rPr lang="en-US" dirty="0"/>
              <a:t>it is a strong indictment against the use of pirated works; </a:t>
            </a:r>
          </a:p>
          <a:p>
            <a:pPr lvl="1"/>
            <a:r>
              <a:rPr lang="en-US" dirty="0"/>
              <a:t>it may set a floor for such copyright violations ($3,000 per work); </a:t>
            </a:r>
          </a:p>
          <a:p>
            <a:pPr lvl="1"/>
            <a:r>
              <a:rPr lang="en-US" dirty="0"/>
              <a:t>it illustrates the existential risk for all but the largest companies; and </a:t>
            </a:r>
          </a:p>
          <a:p>
            <a:pPr lvl="1"/>
            <a:r>
              <a:rPr lang="en-US" dirty="0"/>
              <a:t>it marks a strong push towards the creation of a licensing market for works used in AI training.</a:t>
            </a:r>
          </a:p>
        </p:txBody>
      </p:sp>
    </p:spTree>
    <p:extLst>
      <p:ext uri="{BB962C8B-B14F-4D97-AF65-F5344CB8AC3E}">
        <p14:creationId xmlns:p14="http://schemas.microsoft.com/office/powerpoint/2010/main" val="856996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8F0E4-27D2-C86E-5622-FB2AE9D15F21}"/>
              </a:ext>
            </a:extLst>
          </p:cNvPr>
          <p:cNvSpPr>
            <a:spLocks noGrp="1"/>
          </p:cNvSpPr>
          <p:nvPr>
            <p:ph type="title"/>
          </p:nvPr>
        </p:nvSpPr>
        <p:spPr/>
        <p:txBody>
          <a:bodyPr/>
          <a:lstStyle/>
          <a:p>
            <a:r>
              <a:rPr lang="en-US" dirty="0"/>
              <a:t>Major Pending Generative AI Cases</a:t>
            </a:r>
          </a:p>
        </p:txBody>
      </p:sp>
      <p:sp>
        <p:nvSpPr>
          <p:cNvPr id="3" name="Content Placeholder 2">
            <a:extLst>
              <a:ext uri="{FF2B5EF4-FFF2-40B4-BE49-F238E27FC236}">
                <a16:creationId xmlns:a16="http://schemas.microsoft.com/office/drawing/2014/main" id="{D04E02F9-4729-9FBD-3991-9139EF4EF552}"/>
              </a:ext>
            </a:extLst>
          </p:cNvPr>
          <p:cNvSpPr>
            <a:spLocks noGrp="1"/>
          </p:cNvSpPr>
          <p:nvPr>
            <p:ph idx="1"/>
          </p:nvPr>
        </p:nvSpPr>
        <p:spPr/>
        <p:txBody>
          <a:bodyPr>
            <a:normAutofit lnSpcReduction="10000"/>
          </a:bodyPr>
          <a:lstStyle/>
          <a:p>
            <a:r>
              <a:rPr lang="en-US" i="1" dirty="0"/>
              <a:t>Getty Images v. Stability AI </a:t>
            </a:r>
            <a:r>
              <a:rPr lang="en-US" dirty="0"/>
              <a:t>(N.D. Cal)</a:t>
            </a:r>
          </a:p>
          <a:p>
            <a:pPr lvl="1"/>
            <a:r>
              <a:rPr lang="en-US" dirty="0"/>
              <a:t>Copyright claims involving the direct copying of 12 million images used to train defendant’s Stable Diffusion AI model.  Getty alleges that its proprietary watermark and other distinctive features appear in AI outputs, demonstrating literal reproduction. It also asserts a trademark claim. Stability’s main defense hinges on fair use. It contends that its use of the images as training data is a transformative use, that is, extracting non-copyrightable information, like styles and patterns, to create new outputs. It analogizes this use to those involving search engine indexing or public domain archiving. Getty argues that Stability’s use is not transformative because the resulting image generator is a market substitute and directly competes with its licensing business. </a:t>
            </a:r>
          </a:p>
          <a:p>
            <a:pPr lvl="1"/>
            <a:r>
              <a:rPr lang="en-US" dirty="0"/>
              <a:t>Copyright and trademark claims are still being litigated.</a:t>
            </a:r>
          </a:p>
        </p:txBody>
      </p:sp>
    </p:spTree>
    <p:extLst>
      <p:ext uri="{BB962C8B-B14F-4D97-AF65-F5344CB8AC3E}">
        <p14:creationId xmlns:p14="http://schemas.microsoft.com/office/powerpoint/2010/main" val="4221688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1EDD3-5FFC-CDAA-723D-79A30901FF5F}"/>
              </a:ext>
            </a:extLst>
          </p:cNvPr>
          <p:cNvSpPr>
            <a:spLocks noGrp="1"/>
          </p:cNvSpPr>
          <p:nvPr>
            <p:ph type="title"/>
          </p:nvPr>
        </p:nvSpPr>
        <p:spPr/>
        <p:txBody>
          <a:bodyPr/>
          <a:lstStyle/>
          <a:p>
            <a:r>
              <a:rPr lang="en-US" dirty="0"/>
              <a:t>Major Pending Generative AI Cases</a:t>
            </a:r>
          </a:p>
        </p:txBody>
      </p:sp>
      <p:sp>
        <p:nvSpPr>
          <p:cNvPr id="3" name="Content Placeholder 2">
            <a:extLst>
              <a:ext uri="{FF2B5EF4-FFF2-40B4-BE49-F238E27FC236}">
                <a16:creationId xmlns:a16="http://schemas.microsoft.com/office/drawing/2014/main" id="{BFC39424-1B53-E720-9386-4CE6679F83BF}"/>
              </a:ext>
            </a:extLst>
          </p:cNvPr>
          <p:cNvSpPr>
            <a:spLocks noGrp="1"/>
          </p:cNvSpPr>
          <p:nvPr>
            <p:ph idx="1"/>
          </p:nvPr>
        </p:nvSpPr>
        <p:spPr/>
        <p:txBody>
          <a:bodyPr/>
          <a:lstStyle/>
          <a:p>
            <a:r>
              <a:rPr lang="en-US" i="1" dirty="0"/>
              <a:t>New York Times v. Microsoft, OpenAI et al </a:t>
            </a:r>
            <a:r>
              <a:rPr lang="en-US" dirty="0"/>
              <a:t>(S.D.N.Y)</a:t>
            </a:r>
          </a:p>
          <a:p>
            <a:pPr lvl="1"/>
            <a:r>
              <a:rPr lang="en-US" dirty="0"/>
              <a:t>Consolidation of several lawsuits</a:t>
            </a:r>
          </a:p>
          <a:p>
            <a:pPr lvl="1"/>
            <a:r>
              <a:rPr lang="en-US" dirty="0"/>
              <a:t>Multidistrict litigation to proceed in SDNY</a:t>
            </a:r>
          </a:p>
          <a:p>
            <a:pPr lvl="1"/>
            <a:r>
              <a:rPr lang="en-US" dirty="0"/>
              <a:t>Involves copyright claims pertaining to training and output, trademark dilution claims, and a DMCA claim under Section 1202(b)(1).</a:t>
            </a:r>
          </a:p>
          <a:p>
            <a:pPr lvl="1"/>
            <a:r>
              <a:rPr lang="en-US" dirty="0"/>
              <a:t>The decision will likely set the direction for modifications to copyright (and trademark) law. Whatever the decision, it will likely be appealed.</a:t>
            </a:r>
          </a:p>
          <a:p>
            <a:pPr lvl="1"/>
            <a:r>
              <a:rPr lang="en-US" dirty="0"/>
              <a:t>Major case to watch.</a:t>
            </a:r>
          </a:p>
        </p:txBody>
      </p:sp>
    </p:spTree>
    <p:extLst>
      <p:ext uri="{BB962C8B-B14F-4D97-AF65-F5344CB8AC3E}">
        <p14:creationId xmlns:p14="http://schemas.microsoft.com/office/powerpoint/2010/main" val="1704855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6F250-BA69-BA11-A712-600B18B52437}"/>
              </a:ext>
            </a:extLst>
          </p:cNvPr>
          <p:cNvSpPr>
            <a:spLocks noGrp="1"/>
          </p:cNvSpPr>
          <p:nvPr>
            <p:ph type="title"/>
          </p:nvPr>
        </p:nvSpPr>
        <p:spPr/>
        <p:txBody>
          <a:bodyPr/>
          <a:lstStyle/>
          <a:p>
            <a:r>
              <a:rPr lang="en-US" dirty="0"/>
              <a:t>Three Basic Themes</a:t>
            </a:r>
          </a:p>
        </p:txBody>
      </p:sp>
      <p:sp>
        <p:nvSpPr>
          <p:cNvPr id="3" name="Content Placeholder 2">
            <a:extLst>
              <a:ext uri="{FF2B5EF4-FFF2-40B4-BE49-F238E27FC236}">
                <a16:creationId xmlns:a16="http://schemas.microsoft.com/office/drawing/2014/main" id="{EAAAEFCA-75CC-B6D6-499F-3F3FE1882639}"/>
              </a:ext>
            </a:extLst>
          </p:cNvPr>
          <p:cNvSpPr>
            <a:spLocks noGrp="1"/>
          </p:cNvSpPr>
          <p:nvPr>
            <p:ph idx="1"/>
          </p:nvPr>
        </p:nvSpPr>
        <p:spPr/>
        <p:txBody>
          <a:bodyPr/>
          <a:lstStyle/>
          <a:p>
            <a:pPr marL="514350" indent="-514350">
              <a:buFont typeface="+mj-lt"/>
              <a:buAutoNum type="arabicPeriod"/>
            </a:pPr>
            <a:r>
              <a:rPr lang="en-US" dirty="0"/>
              <a:t>Technology often drives changes in the law. Nowhere has this been truer than with respect to copyright law.</a:t>
            </a:r>
          </a:p>
          <a:p>
            <a:pPr marL="514350" indent="-514350">
              <a:buFont typeface="+mj-lt"/>
              <a:buAutoNum type="arabicPeriod"/>
            </a:pPr>
            <a:r>
              <a:rPr lang="en-US" dirty="0"/>
              <a:t>The law is resilient and adapts to disruptive technology.</a:t>
            </a:r>
          </a:p>
          <a:p>
            <a:pPr marL="514350" indent="-514350">
              <a:buFont typeface="+mj-lt"/>
              <a:buAutoNum type="arabicPeriod"/>
            </a:pPr>
            <a:r>
              <a:rPr lang="en-US" dirty="0"/>
              <a:t>The more things change, the more they remain the same.</a:t>
            </a:r>
          </a:p>
        </p:txBody>
      </p:sp>
    </p:spTree>
    <p:extLst>
      <p:ext uri="{BB962C8B-B14F-4D97-AF65-F5344CB8AC3E}">
        <p14:creationId xmlns:p14="http://schemas.microsoft.com/office/powerpoint/2010/main" val="2725452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AB701-6351-518E-84CB-614FE12CB289}"/>
              </a:ext>
            </a:extLst>
          </p:cNvPr>
          <p:cNvSpPr>
            <a:spLocks noGrp="1"/>
          </p:cNvSpPr>
          <p:nvPr>
            <p:ph type="title"/>
          </p:nvPr>
        </p:nvSpPr>
        <p:spPr/>
        <p:txBody>
          <a:bodyPr/>
          <a:lstStyle/>
          <a:p>
            <a:r>
              <a:rPr lang="en-US" dirty="0"/>
              <a:t>The Newest Building Block</a:t>
            </a:r>
          </a:p>
        </p:txBody>
      </p:sp>
      <p:sp>
        <p:nvSpPr>
          <p:cNvPr id="3" name="Content Placeholder 2">
            <a:extLst>
              <a:ext uri="{FF2B5EF4-FFF2-40B4-BE49-F238E27FC236}">
                <a16:creationId xmlns:a16="http://schemas.microsoft.com/office/drawing/2014/main" id="{DDF4E682-9E0E-6ED4-046C-5D5E1BA332C0}"/>
              </a:ext>
            </a:extLst>
          </p:cNvPr>
          <p:cNvSpPr>
            <a:spLocks noGrp="1"/>
          </p:cNvSpPr>
          <p:nvPr>
            <p:ph idx="1"/>
          </p:nvPr>
        </p:nvSpPr>
        <p:spPr/>
        <p:txBody>
          <a:bodyPr/>
          <a:lstStyle/>
          <a:p>
            <a:r>
              <a:rPr lang="en-US" dirty="0"/>
              <a:t>As has always been the case, and as will inevitably always be the case, social values and technology will continue to evolve, and as they evolve, so will the law. Copyright has often been on the cutting edge of technological adaptation. AI may very well be the most significant driver of change that we have ever seen, and it will continue to be so for quite some time. Modifications to copyright law may be one of the easier transitions the law will have to make.</a:t>
            </a:r>
          </a:p>
        </p:txBody>
      </p:sp>
    </p:spTree>
    <p:extLst>
      <p:ext uri="{BB962C8B-B14F-4D97-AF65-F5344CB8AC3E}">
        <p14:creationId xmlns:p14="http://schemas.microsoft.com/office/powerpoint/2010/main" val="3490290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9607-2478-B1D0-927F-E9CE6EDF8C92}"/>
              </a:ext>
            </a:extLst>
          </p:cNvPr>
          <p:cNvSpPr>
            <a:spLocks noGrp="1"/>
          </p:cNvSpPr>
          <p:nvPr>
            <p:ph type="title"/>
          </p:nvPr>
        </p:nvSpPr>
        <p:spPr/>
        <p:txBody>
          <a:bodyPr/>
          <a:lstStyle/>
          <a:p>
            <a:r>
              <a:rPr lang="en-US" dirty="0"/>
              <a:t>The Newest Building Block</a:t>
            </a:r>
          </a:p>
        </p:txBody>
      </p:sp>
      <p:sp>
        <p:nvSpPr>
          <p:cNvPr id="3" name="Content Placeholder 2">
            <a:extLst>
              <a:ext uri="{FF2B5EF4-FFF2-40B4-BE49-F238E27FC236}">
                <a16:creationId xmlns:a16="http://schemas.microsoft.com/office/drawing/2014/main" id="{EE649409-FD61-BA60-272C-8BA2943009FF}"/>
              </a:ext>
            </a:extLst>
          </p:cNvPr>
          <p:cNvSpPr>
            <a:spLocks noGrp="1"/>
          </p:cNvSpPr>
          <p:nvPr>
            <p:ph idx="1"/>
          </p:nvPr>
        </p:nvSpPr>
        <p:spPr/>
        <p:txBody>
          <a:bodyPr/>
          <a:lstStyle/>
          <a:p>
            <a:r>
              <a:rPr lang="en-US" dirty="0"/>
              <a:t>I think we will see significant changes in the way data is collected, sourced, cleaned and collated. We will see changes in the way that models are trained. Issues in law are often assisted or solved by changes in technology. Some of these technological changes will solve today’s problems and some will cause tomorrow’s problems.</a:t>
            </a:r>
          </a:p>
        </p:txBody>
      </p:sp>
    </p:spTree>
    <p:extLst>
      <p:ext uri="{BB962C8B-B14F-4D97-AF65-F5344CB8AC3E}">
        <p14:creationId xmlns:p14="http://schemas.microsoft.com/office/powerpoint/2010/main" val="260528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00793-468A-F081-FE87-E439B178636A}"/>
              </a:ext>
            </a:extLst>
          </p:cNvPr>
          <p:cNvSpPr>
            <a:spLocks noGrp="1"/>
          </p:cNvSpPr>
          <p:nvPr>
            <p:ph type="title"/>
          </p:nvPr>
        </p:nvSpPr>
        <p:spPr/>
        <p:txBody>
          <a:bodyPr/>
          <a:lstStyle/>
          <a:p>
            <a:r>
              <a:rPr lang="en-US" dirty="0"/>
              <a:t>The Newest Building Block</a:t>
            </a:r>
          </a:p>
        </p:txBody>
      </p:sp>
      <p:sp>
        <p:nvSpPr>
          <p:cNvPr id="3" name="Content Placeholder 2">
            <a:extLst>
              <a:ext uri="{FF2B5EF4-FFF2-40B4-BE49-F238E27FC236}">
                <a16:creationId xmlns:a16="http://schemas.microsoft.com/office/drawing/2014/main" id="{5656BF16-FDA4-A5D2-0457-89E69FFD9456}"/>
              </a:ext>
            </a:extLst>
          </p:cNvPr>
          <p:cNvSpPr>
            <a:spLocks noGrp="1"/>
          </p:cNvSpPr>
          <p:nvPr>
            <p:ph idx="1"/>
          </p:nvPr>
        </p:nvSpPr>
        <p:spPr/>
        <p:txBody>
          <a:bodyPr/>
          <a:lstStyle/>
          <a:p>
            <a:r>
              <a:rPr lang="en-US" dirty="0"/>
              <a:t>Training of AI models will become an accepted fair use. It has to be. AI is too powerful an innovation to stop now. It is a societal game-changer and the law will find a way to intelligently and gracefully make the needed accommodations. The Constitutional edict to promote the progress of science and the useful arts is too strong.</a:t>
            </a:r>
          </a:p>
        </p:txBody>
      </p:sp>
    </p:spTree>
    <p:extLst>
      <p:ext uri="{BB962C8B-B14F-4D97-AF65-F5344CB8AC3E}">
        <p14:creationId xmlns:p14="http://schemas.microsoft.com/office/powerpoint/2010/main" val="2279997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23CBA-5BA5-3B29-09A1-511D118443E1}"/>
              </a:ext>
            </a:extLst>
          </p:cNvPr>
          <p:cNvSpPr>
            <a:spLocks noGrp="1"/>
          </p:cNvSpPr>
          <p:nvPr>
            <p:ph type="title"/>
          </p:nvPr>
        </p:nvSpPr>
        <p:spPr/>
        <p:txBody>
          <a:bodyPr/>
          <a:lstStyle/>
          <a:p>
            <a:r>
              <a:rPr lang="en-US" dirty="0"/>
              <a:t>The Newest Building Block</a:t>
            </a:r>
          </a:p>
        </p:txBody>
      </p:sp>
      <p:sp>
        <p:nvSpPr>
          <p:cNvPr id="3" name="Content Placeholder 2">
            <a:extLst>
              <a:ext uri="{FF2B5EF4-FFF2-40B4-BE49-F238E27FC236}">
                <a16:creationId xmlns:a16="http://schemas.microsoft.com/office/drawing/2014/main" id="{5595BA1A-8989-79BA-4978-C4026347B2B2}"/>
              </a:ext>
            </a:extLst>
          </p:cNvPr>
          <p:cNvSpPr>
            <a:spLocks noGrp="1"/>
          </p:cNvSpPr>
          <p:nvPr>
            <p:ph idx="1"/>
          </p:nvPr>
        </p:nvSpPr>
        <p:spPr/>
        <p:txBody>
          <a:bodyPr>
            <a:normAutofit/>
          </a:bodyPr>
          <a:lstStyle/>
          <a:p>
            <a:r>
              <a:rPr lang="en-US" dirty="0"/>
              <a:t>A new copyright building block will evolve. It will permit the training of AI models with copyrighted works. Rules will develop for accessing or sourcing materials; a licensing scheme is likely. The idea-expression dichotomy will remain firm. The notion of originality will remain, but human authorship will necessarily become more accepting of machine contributions to human creativity. As AI becomes accepted as merely another tool, humans will use it in creative ways and be able to claim authorship for those creative uses. </a:t>
            </a:r>
          </a:p>
        </p:txBody>
      </p:sp>
    </p:spTree>
    <p:extLst>
      <p:ext uri="{BB962C8B-B14F-4D97-AF65-F5344CB8AC3E}">
        <p14:creationId xmlns:p14="http://schemas.microsoft.com/office/powerpoint/2010/main" val="215930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785EB-D169-EACA-78A5-34A92DD8F5DE}"/>
              </a:ext>
            </a:extLst>
          </p:cNvPr>
          <p:cNvSpPr>
            <a:spLocks noGrp="1"/>
          </p:cNvSpPr>
          <p:nvPr>
            <p:ph type="title"/>
          </p:nvPr>
        </p:nvSpPr>
        <p:spPr/>
        <p:txBody>
          <a:bodyPr/>
          <a:lstStyle/>
          <a:p>
            <a:r>
              <a:rPr lang="en-US" dirty="0"/>
              <a:t>The Newest Building Block</a:t>
            </a:r>
          </a:p>
        </p:txBody>
      </p:sp>
      <p:sp>
        <p:nvSpPr>
          <p:cNvPr id="3" name="Content Placeholder 2">
            <a:extLst>
              <a:ext uri="{FF2B5EF4-FFF2-40B4-BE49-F238E27FC236}">
                <a16:creationId xmlns:a16="http://schemas.microsoft.com/office/drawing/2014/main" id="{EDA85A9B-9851-B3CD-02E5-D191F250525C}"/>
              </a:ext>
            </a:extLst>
          </p:cNvPr>
          <p:cNvSpPr>
            <a:spLocks noGrp="1"/>
          </p:cNvSpPr>
          <p:nvPr>
            <p:ph idx="1"/>
          </p:nvPr>
        </p:nvSpPr>
        <p:spPr/>
        <p:txBody>
          <a:bodyPr/>
          <a:lstStyle/>
          <a:p>
            <a:r>
              <a:rPr lang="en-US" dirty="0"/>
              <a:t>Substantial similarity will remain a solid building block, but new balancing tests will emerge as the sophistication of the technology increases. Image and music generation will be driving many of these changes with regard to substantial similarity. Right of publicity laws will have to change. A state-by-state approach with IP-like protection will not be able to co-exist with federal standards for copyright. First Amendment principles will shape some of those changes.</a:t>
            </a:r>
          </a:p>
        </p:txBody>
      </p:sp>
    </p:spTree>
    <p:extLst>
      <p:ext uri="{BB962C8B-B14F-4D97-AF65-F5344CB8AC3E}">
        <p14:creationId xmlns:p14="http://schemas.microsoft.com/office/powerpoint/2010/main" val="29125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1D2A4-9E0C-BBE0-35B7-F07DD2C5C513}"/>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721EA83-C282-DDB7-E552-06E9998EA7D5}"/>
              </a:ext>
            </a:extLst>
          </p:cNvPr>
          <p:cNvSpPr>
            <a:spLocks noGrp="1"/>
          </p:cNvSpPr>
          <p:nvPr>
            <p:ph idx="1"/>
          </p:nvPr>
        </p:nvSpPr>
        <p:spPr/>
        <p:txBody>
          <a:bodyPr/>
          <a:lstStyle/>
          <a:p>
            <a:r>
              <a:rPr lang="en-US" dirty="0"/>
              <a:t>Copyright law is resilient. It has evolved greatly over the last 250 years. It will continue to evolve. Its building blocks will remain fairly constant. Inevitably, the advancement of technology will require that modifications be made to existing law. But by and large, there will not be many brand-new, principle-altering changes. The changes will likely fit easily and logically into copyright’s existing frameworks. The sky is not falling. Yes, the world is changing, but there will still be a sky.</a:t>
            </a:r>
          </a:p>
        </p:txBody>
      </p:sp>
    </p:spTree>
    <p:extLst>
      <p:ext uri="{BB962C8B-B14F-4D97-AF65-F5344CB8AC3E}">
        <p14:creationId xmlns:p14="http://schemas.microsoft.com/office/powerpoint/2010/main" val="540364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A3EB6-7FC7-40C6-6638-431926A668B5}"/>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24011212-C39B-0708-7458-E0F29E07B1B4}"/>
              </a:ext>
            </a:extLst>
          </p:cNvPr>
          <p:cNvSpPr>
            <a:spLocks noGrp="1"/>
          </p:cNvSpPr>
          <p:nvPr>
            <p:ph idx="1"/>
          </p:nvPr>
        </p:nvSpPr>
        <p:spPr/>
        <p:txBody>
          <a:bodyPr/>
          <a:lstStyle/>
          <a:p>
            <a:r>
              <a:rPr lang="en-US" dirty="0"/>
              <a:t>The basic building blocks of copyright have existed for a long time and have evolved when necessary. New building blocks develop when needed. Another theme of this article is that the more things change, the more they remain the same. We are now at one of the biggest junctures in the history of law and technology. Yes, there are a lot of changes occurring, but the basic legal principles are flexible enough to adapt. We live in exciting times. We are lucky to watch the law adapt and evolve.</a:t>
            </a:r>
          </a:p>
        </p:txBody>
      </p:sp>
    </p:spTree>
    <p:extLst>
      <p:ext uri="{BB962C8B-B14F-4D97-AF65-F5344CB8AC3E}">
        <p14:creationId xmlns:p14="http://schemas.microsoft.com/office/powerpoint/2010/main" val="3335255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7749-0C7B-6F4E-E893-05E9BF40399D}"/>
              </a:ext>
            </a:extLst>
          </p:cNvPr>
          <p:cNvSpPr>
            <a:spLocks noGrp="1"/>
          </p:cNvSpPr>
          <p:nvPr>
            <p:ph type="title"/>
          </p:nvPr>
        </p:nvSpPr>
        <p:spPr/>
        <p:txBody>
          <a:bodyPr/>
          <a:lstStyle/>
          <a:p>
            <a:r>
              <a:rPr lang="en-US" dirty="0"/>
              <a:t>Five Basic Building Blocks</a:t>
            </a:r>
          </a:p>
        </p:txBody>
      </p:sp>
      <p:sp>
        <p:nvSpPr>
          <p:cNvPr id="3" name="Content Placeholder 2">
            <a:extLst>
              <a:ext uri="{FF2B5EF4-FFF2-40B4-BE49-F238E27FC236}">
                <a16:creationId xmlns:a16="http://schemas.microsoft.com/office/drawing/2014/main" id="{DC8E39AC-0969-D59F-56E9-48AC4ABB786A}"/>
              </a:ext>
            </a:extLst>
          </p:cNvPr>
          <p:cNvSpPr>
            <a:spLocks noGrp="1"/>
          </p:cNvSpPr>
          <p:nvPr>
            <p:ph idx="1"/>
          </p:nvPr>
        </p:nvSpPr>
        <p:spPr/>
        <p:txBody>
          <a:bodyPr/>
          <a:lstStyle/>
          <a:p>
            <a:pPr marL="514350" indent="-514350">
              <a:buFont typeface="+mj-lt"/>
              <a:buAutoNum type="arabicPeriod"/>
            </a:pPr>
            <a:r>
              <a:rPr lang="en-US" dirty="0"/>
              <a:t>The Idea-Expression Dichotomy</a:t>
            </a:r>
          </a:p>
          <a:p>
            <a:pPr marL="514350" indent="-514350">
              <a:buFont typeface="+mj-lt"/>
              <a:buAutoNum type="arabicPeriod"/>
            </a:pPr>
            <a:r>
              <a:rPr lang="en-US" dirty="0"/>
              <a:t>Originality</a:t>
            </a:r>
          </a:p>
          <a:p>
            <a:pPr marL="514350" indent="-514350">
              <a:buFont typeface="+mj-lt"/>
              <a:buAutoNum type="arabicPeriod"/>
            </a:pPr>
            <a:r>
              <a:rPr lang="en-US" dirty="0"/>
              <a:t>Human Authorship</a:t>
            </a:r>
          </a:p>
          <a:p>
            <a:pPr marL="514350" indent="-514350">
              <a:buFont typeface="+mj-lt"/>
              <a:buAutoNum type="arabicPeriod"/>
            </a:pPr>
            <a:r>
              <a:rPr lang="en-US" dirty="0"/>
              <a:t>Substantial Similarity</a:t>
            </a:r>
          </a:p>
          <a:p>
            <a:pPr marL="514350" indent="-514350">
              <a:buFont typeface="+mj-lt"/>
              <a:buAutoNum type="arabicPeriod"/>
            </a:pPr>
            <a:r>
              <a:rPr lang="en-US" dirty="0"/>
              <a:t>Fair Use</a:t>
            </a:r>
          </a:p>
        </p:txBody>
      </p:sp>
    </p:spTree>
    <p:extLst>
      <p:ext uri="{BB962C8B-B14F-4D97-AF65-F5344CB8AC3E}">
        <p14:creationId xmlns:p14="http://schemas.microsoft.com/office/powerpoint/2010/main" val="2689716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1E35B-78A8-679E-8EE2-321F743BAEA1}"/>
              </a:ext>
            </a:extLst>
          </p:cNvPr>
          <p:cNvSpPr>
            <a:spLocks noGrp="1"/>
          </p:cNvSpPr>
          <p:nvPr>
            <p:ph type="title"/>
          </p:nvPr>
        </p:nvSpPr>
        <p:spPr/>
        <p:txBody>
          <a:bodyPr/>
          <a:lstStyle/>
          <a:p>
            <a:r>
              <a:rPr lang="en-US" dirty="0"/>
              <a:t>Idea-Expression Dichotomy: </a:t>
            </a:r>
            <a:r>
              <a:rPr lang="en-US" i="1" dirty="0"/>
              <a:t>Baker v. Selden</a:t>
            </a:r>
          </a:p>
        </p:txBody>
      </p:sp>
      <p:sp>
        <p:nvSpPr>
          <p:cNvPr id="3" name="Content Placeholder 2">
            <a:extLst>
              <a:ext uri="{FF2B5EF4-FFF2-40B4-BE49-F238E27FC236}">
                <a16:creationId xmlns:a16="http://schemas.microsoft.com/office/drawing/2014/main" id="{0CED13B3-320C-23D8-A6CF-732C29C9CD06}"/>
              </a:ext>
            </a:extLst>
          </p:cNvPr>
          <p:cNvSpPr>
            <a:spLocks noGrp="1"/>
          </p:cNvSpPr>
          <p:nvPr>
            <p:ph idx="1"/>
          </p:nvPr>
        </p:nvSpPr>
        <p:spPr>
          <a:xfrm>
            <a:off x="838199" y="1825625"/>
            <a:ext cx="7456056" cy="4351338"/>
          </a:xfrm>
        </p:spPr>
        <p:txBody>
          <a:bodyPr>
            <a:normAutofit/>
          </a:bodyPr>
          <a:lstStyle/>
          <a:p>
            <a:r>
              <a:rPr lang="en-US" i="1" dirty="0"/>
              <a:t>Baker v. Selden </a:t>
            </a:r>
            <a:r>
              <a:rPr lang="en-US" dirty="0"/>
              <a:t>(1879) established that copyright can protect only expression, not the idea itself (copyright does not protect a system of bookkeeping methods).</a:t>
            </a:r>
          </a:p>
          <a:p>
            <a:r>
              <a:rPr lang="en-US" dirty="0"/>
              <a:t>Every creative work is both idea and expression; separating the two is an act of judgment.</a:t>
            </a:r>
          </a:p>
          <a:p>
            <a:pPr lvl="1"/>
            <a:r>
              <a:rPr lang="en-US" sz="2600" dirty="0"/>
              <a:t>“Nobody has ever been able to fix that boundary, and nobody ever can.”</a:t>
            </a:r>
            <a:br>
              <a:rPr lang="en-US" dirty="0"/>
            </a:br>
            <a:r>
              <a:rPr lang="en-US" dirty="0"/>
              <a:t>- Judge Learned Hand, </a:t>
            </a:r>
            <a:r>
              <a:rPr lang="en-US" i="1" dirty="0"/>
              <a:t>Nichols v. Universal </a:t>
            </a:r>
            <a:r>
              <a:rPr lang="en-US" dirty="0"/>
              <a:t>(1930).</a:t>
            </a:r>
          </a:p>
        </p:txBody>
      </p:sp>
      <p:pic>
        <p:nvPicPr>
          <p:cNvPr id="1026" name="Picture 2" descr="Historic Court Cases That Helped Shape Scope of Copyright Protections ...">
            <a:extLst>
              <a:ext uri="{FF2B5EF4-FFF2-40B4-BE49-F238E27FC236}">
                <a16:creationId xmlns:a16="http://schemas.microsoft.com/office/drawing/2014/main" id="{4EE5415C-5645-2FD3-A1B5-4CEFA7245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5130" y="1825625"/>
            <a:ext cx="3478422" cy="4755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5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33011-B4A1-7EBD-8AD7-BFFA6D7262F8}"/>
              </a:ext>
            </a:extLst>
          </p:cNvPr>
          <p:cNvSpPr>
            <a:spLocks noGrp="1"/>
          </p:cNvSpPr>
          <p:nvPr>
            <p:ph type="title"/>
          </p:nvPr>
        </p:nvSpPr>
        <p:spPr/>
        <p:txBody>
          <a:bodyPr/>
          <a:lstStyle/>
          <a:p>
            <a:r>
              <a:rPr lang="en-US" dirty="0"/>
              <a:t>Idea-Expression Dichotomy: </a:t>
            </a:r>
            <a:br>
              <a:rPr lang="en-US" dirty="0"/>
            </a:br>
            <a:r>
              <a:rPr lang="en-US" dirty="0"/>
              <a:t>Thin Protection and Derivative Works</a:t>
            </a:r>
          </a:p>
        </p:txBody>
      </p:sp>
      <p:sp>
        <p:nvSpPr>
          <p:cNvPr id="3" name="Content Placeholder 2">
            <a:extLst>
              <a:ext uri="{FF2B5EF4-FFF2-40B4-BE49-F238E27FC236}">
                <a16:creationId xmlns:a16="http://schemas.microsoft.com/office/drawing/2014/main" id="{D0D4F610-822A-3023-6D33-C8A325A7988E}"/>
              </a:ext>
            </a:extLst>
          </p:cNvPr>
          <p:cNvSpPr>
            <a:spLocks noGrp="1"/>
          </p:cNvSpPr>
          <p:nvPr>
            <p:ph idx="1"/>
          </p:nvPr>
        </p:nvSpPr>
        <p:spPr/>
        <p:txBody>
          <a:bodyPr/>
          <a:lstStyle/>
          <a:p>
            <a:r>
              <a:rPr lang="en-US" altLang="en-US" dirty="0"/>
              <a:t>J.K. Rowling can protect the expressive elements of Hogwarts and Harry and Ron and Hermione. She cannot prevent others from writing stories about witches and wizards in the UK.</a:t>
            </a:r>
          </a:p>
          <a:p>
            <a:endParaRPr lang="en-US" dirty="0"/>
          </a:p>
        </p:txBody>
      </p:sp>
      <p:pic>
        <p:nvPicPr>
          <p:cNvPr id="4" name="Content Placeholder 4">
            <a:extLst>
              <a:ext uri="{FF2B5EF4-FFF2-40B4-BE49-F238E27FC236}">
                <a16:creationId xmlns:a16="http://schemas.microsoft.com/office/drawing/2014/main" id="{7CC19C82-B11E-D3BB-01BA-69FFEB9656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122872" y="3098925"/>
            <a:ext cx="2577861" cy="1718574"/>
          </a:xfrm>
          <a:prstGeom prst="rect">
            <a:avLst/>
          </a:prstGeom>
        </p:spPr>
      </p:pic>
      <p:pic>
        <p:nvPicPr>
          <p:cNvPr id="5" name="Picture 4">
            <a:extLst>
              <a:ext uri="{FF2B5EF4-FFF2-40B4-BE49-F238E27FC236}">
                <a16:creationId xmlns:a16="http://schemas.microsoft.com/office/drawing/2014/main" id="{0CDB2341-9128-31C5-0EF3-93838CCE8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2230" y="3095117"/>
            <a:ext cx="2379453" cy="1722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2224E7B-3556-ADF4-7A6A-5C74F189BE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3180" y="3095117"/>
            <a:ext cx="2577861" cy="170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E84E6991-4662-678E-B0F8-7DC288B9BB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456" y="5039474"/>
            <a:ext cx="2667000" cy="1665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32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ACE7C-593C-70B9-1FF4-2A6AD042135D}"/>
              </a:ext>
            </a:extLst>
          </p:cNvPr>
          <p:cNvSpPr>
            <a:spLocks noGrp="1"/>
          </p:cNvSpPr>
          <p:nvPr>
            <p:ph type="title"/>
          </p:nvPr>
        </p:nvSpPr>
        <p:spPr/>
        <p:txBody>
          <a:bodyPr/>
          <a:lstStyle/>
          <a:p>
            <a:r>
              <a:rPr lang="en-US" dirty="0"/>
              <a:t>Originality: </a:t>
            </a:r>
            <a:r>
              <a:rPr lang="en-US" i="1" dirty="0"/>
              <a:t>Feist v. Rural Telephone</a:t>
            </a:r>
          </a:p>
        </p:txBody>
      </p:sp>
      <p:sp>
        <p:nvSpPr>
          <p:cNvPr id="3" name="Content Placeholder 2">
            <a:extLst>
              <a:ext uri="{FF2B5EF4-FFF2-40B4-BE49-F238E27FC236}">
                <a16:creationId xmlns:a16="http://schemas.microsoft.com/office/drawing/2014/main" id="{F92FEF84-DAB7-1D9C-7731-EA30D7D38B2D}"/>
              </a:ext>
            </a:extLst>
          </p:cNvPr>
          <p:cNvSpPr>
            <a:spLocks noGrp="1"/>
          </p:cNvSpPr>
          <p:nvPr>
            <p:ph idx="1"/>
          </p:nvPr>
        </p:nvSpPr>
        <p:spPr>
          <a:xfrm>
            <a:off x="838200" y="1825625"/>
            <a:ext cx="7719204" cy="4709102"/>
          </a:xfrm>
        </p:spPr>
        <p:txBody>
          <a:bodyPr>
            <a:normAutofit/>
          </a:bodyPr>
          <a:lstStyle/>
          <a:p>
            <a:r>
              <a:rPr lang="en-US" dirty="0"/>
              <a:t>The </a:t>
            </a:r>
            <a:r>
              <a:rPr lang="en-US" i="1" dirty="0"/>
              <a:t>Feist</a:t>
            </a:r>
            <a:r>
              <a:rPr lang="en-US" dirty="0"/>
              <a:t> case (1991) rejected the old “sweat of the brow” doctrine. It held that facts are not copyrightable; only the author’s original selection of arrangement of those facts qualifies for protection.</a:t>
            </a:r>
          </a:p>
          <a:p>
            <a:pPr lvl="1"/>
            <a:r>
              <a:rPr lang="en-US" sz="2600" dirty="0"/>
              <a:t>“The primary objective of copyright is not to reward the labor of authors, but ‘[t]o promote the Progress of Science and useful Arts.’ To this end, copyright assures authors the right to their original expression, but encourages others to build freely upon the ideas and information conveyed by a work.”</a:t>
            </a:r>
          </a:p>
        </p:txBody>
      </p:sp>
      <p:pic>
        <p:nvPicPr>
          <p:cNvPr id="3074" name="Picture 2" descr="westagile - Blog">
            <a:extLst>
              <a:ext uri="{FF2B5EF4-FFF2-40B4-BE49-F238E27FC236}">
                <a16:creationId xmlns:a16="http://schemas.microsoft.com/office/drawing/2014/main" id="{CBC3A716-4CA9-FB26-37D7-7990ECADAD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0837" y="1825625"/>
            <a:ext cx="3187939" cy="414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002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F71DE-118C-5896-50F7-1C4D94BDAF05}"/>
              </a:ext>
            </a:extLst>
          </p:cNvPr>
          <p:cNvSpPr>
            <a:spLocks noGrp="1"/>
          </p:cNvSpPr>
          <p:nvPr>
            <p:ph type="title"/>
          </p:nvPr>
        </p:nvSpPr>
        <p:spPr/>
        <p:txBody>
          <a:bodyPr/>
          <a:lstStyle/>
          <a:p>
            <a:r>
              <a:rPr lang="en-US" dirty="0"/>
              <a:t>Originality: </a:t>
            </a:r>
            <a:br>
              <a:rPr lang="en-US" dirty="0"/>
            </a:br>
            <a:r>
              <a:rPr lang="en-US" dirty="0"/>
              <a:t>The Database Debate and the AI Analogy</a:t>
            </a:r>
          </a:p>
        </p:txBody>
      </p:sp>
      <p:sp>
        <p:nvSpPr>
          <p:cNvPr id="3" name="Content Placeholder 2">
            <a:extLst>
              <a:ext uri="{FF2B5EF4-FFF2-40B4-BE49-F238E27FC236}">
                <a16:creationId xmlns:a16="http://schemas.microsoft.com/office/drawing/2014/main" id="{69CA72F8-9443-6637-274D-3ADB6811902C}"/>
              </a:ext>
            </a:extLst>
          </p:cNvPr>
          <p:cNvSpPr>
            <a:spLocks noGrp="1"/>
          </p:cNvSpPr>
          <p:nvPr>
            <p:ph idx="1"/>
          </p:nvPr>
        </p:nvSpPr>
        <p:spPr/>
        <p:txBody>
          <a:bodyPr/>
          <a:lstStyle/>
          <a:p>
            <a:r>
              <a:rPr lang="en-US" dirty="0"/>
              <a:t>In the aftermath of </a:t>
            </a:r>
            <a:r>
              <a:rPr lang="en-US" i="1" dirty="0"/>
              <a:t>Feist</a:t>
            </a:r>
            <a:r>
              <a:rPr lang="en-US" dirty="0"/>
              <a:t>, there was much discussion about creating a sui generis form of protection. It was rejected in the U.S.</a:t>
            </a:r>
          </a:p>
          <a:p>
            <a:r>
              <a:rPr lang="en-US" dirty="0"/>
              <a:t>The curation and use of data and data sets for training AI models may present an analogy in favor of the copying of massive amounts of data for training purposes.</a:t>
            </a:r>
          </a:p>
        </p:txBody>
      </p:sp>
    </p:spTree>
    <p:extLst>
      <p:ext uri="{BB962C8B-B14F-4D97-AF65-F5344CB8AC3E}">
        <p14:creationId xmlns:p14="http://schemas.microsoft.com/office/powerpoint/2010/main" val="2158613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DFF3A-A8C3-6378-DE28-F9D5E50FA4AC}"/>
              </a:ext>
            </a:extLst>
          </p:cNvPr>
          <p:cNvSpPr>
            <a:spLocks noGrp="1"/>
          </p:cNvSpPr>
          <p:nvPr>
            <p:ph type="title"/>
          </p:nvPr>
        </p:nvSpPr>
        <p:spPr/>
        <p:txBody>
          <a:bodyPr/>
          <a:lstStyle/>
          <a:p>
            <a:r>
              <a:rPr lang="en-US" dirty="0"/>
              <a:t>Human Authorship</a:t>
            </a:r>
          </a:p>
        </p:txBody>
      </p:sp>
      <p:sp>
        <p:nvSpPr>
          <p:cNvPr id="3" name="Content Placeholder 2">
            <a:extLst>
              <a:ext uri="{FF2B5EF4-FFF2-40B4-BE49-F238E27FC236}">
                <a16:creationId xmlns:a16="http://schemas.microsoft.com/office/drawing/2014/main" id="{6D488245-4FC2-F3A8-1630-EA08C50396DA}"/>
              </a:ext>
            </a:extLst>
          </p:cNvPr>
          <p:cNvSpPr>
            <a:spLocks noGrp="1"/>
          </p:cNvSpPr>
          <p:nvPr>
            <p:ph idx="1"/>
          </p:nvPr>
        </p:nvSpPr>
        <p:spPr>
          <a:xfrm>
            <a:off x="4701396" y="1825625"/>
            <a:ext cx="6652404" cy="4351338"/>
          </a:xfrm>
        </p:spPr>
        <p:txBody>
          <a:bodyPr/>
          <a:lstStyle/>
          <a:p>
            <a:r>
              <a:rPr lang="en-US" dirty="0"/>
              <a:t>Can a macaque get a copyright?</a:t>
            </a:r>
          </a:p>
          <a:p>
            <a:r>
              <a:rPr lang="en-US" dirty="0"/>
              <a:t>No. </a:t>
            </a:r>
            <a:r>
              <a:rPr lang="en-US" i="1" dirty="0"/>
              <a:t>Naruto v. Slater </a:t>
            </a:r>
            <a:r>
              <a:rPr lang="en-US" dirty="0"/>
              <a:t>(2018).</a:t>
            </a:r>
          </a:p>
          <a:p>
            <a:r>
              <a:rPr lang="en-US" dirty="0"/>
              <a:t>U.S. copyright law presupposes a natural person behind the work.</a:t>
            </a:r>
          </a:p>
        </p:txBody>
      </p:sp>
      <p:pic>
        <p:nvPicPr>
          <p:cNvPr id="4" name="Content Placeholder 4">
            <a:extLst>
              <a:ext uri="{FF2B5EF4-FFF2-40B4-BE49-F238E27FC236}">
                <a16:creationId xmlns:a16="http://schemas.microsoft.com/office/drawing/2014/main" id="{8B47A27D-9A45-6460-B519-7178930AB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62765" y="1825624"/>
            <a:ext cx="3229673" cy="4469957"/>
          </a:xfrm>
          <a:prstGeom prst="rect">
            <a:avLst/>
          </a:prstGeom>
        </p:spPr>
      </p:pic>
    </p:spTree>
    <p:extLst>
      <p:ext uri="{BB962C8B-B14F-4D97-AF65-F5344CB8AC3E}">
        <p14:creationId xmlns:p14="http://schemas.microsoft.com/office/powerpoint/2010/main" val="252959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345</TotalTime>
  <Words>3299</Words>
  <Application>Microsoft Office PowerPoint</Application>
  <PresentationFormat>Widescreen</PresentationFormat>
  <Paragraphs>135</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Aptos</vt:lpstr>
      <vt:lpstr>Aptos Display</vt:lpstr>
      <vt:lpstr>Arial</vt:lpstr>
      <vt:lpstr>Office Theme</vt:lpstr>
      <vt:lpstr>Copyright and AI: The Building Blocks</vt:lpstr>
      <vt:lpstr>Three Basic Questions</vt:lpstr>
      <vt:lpstr>Three Basic Themes</vt:lpstr>
      <vt:lpstr>Five Basic Building Blocks</vt:lpstr>
      <vt:lpstr>Idea-Expression Dichotomy: Baker v. Selden</vt:lpstr>
      <vt:lpstr>Idea-Expression Dichotomy:  Thin Protection and Derivative Works</vt:lpstr>
      <vt:lpstr>Originality: Feist v. Rural Telephone</vt:lpstr>
      <vt:lpstr>Originality:  The Database Debate and the AI Analogy</vt:lpstr>
      <vt:lpstr>Human Authorship</vt:lpstr>
      <vt:lpstr>Human Authorship: AI</vt:lpstr>
      <vt:lpstr>Human Authorship: International Law</vt:lpstr>
      <vt:lpstr>Substantial Similarity: “Look and Feel”</vt:lpstr>
      <vt:lpstr>Substantial Similarity: Marvin Gaye’s “Vibe”: Williams v. Gaye (2018)</vt:lpstr>
      <vt:lpstr>Substantial Similarity: Marvin Gaye’s “Vibe”: SAS v. Sheeran (2024)</vt:lpstr>
      <vt:lpstr>Fair Use: Four Factors [17 U.S.C. § 107] </vt:lpstr>
      <vt:lpstr>Fair Use: Campbell v. Acuff Rose Music (1994)</vt:lpstr>
      <vt:lpstr>Fair Use: Warhol v. Goldstein (2023)</vt:lpstr>
      <vt:lpstr>Fair Use:  Transformation, Market Effect, and AI</vt:lpstr>
      <vt:lpstr>The Right of Publicity: Where Likeness Meets Expression</vt:lpstr>
      <vt:lpstr>“Band Hero on Steroids:” The Hypothetical</vt:lpstr>
      <vt:lpstr>“Band Hero on Steroids:” The Questions</vt:lpstr>
      <vt:lpstr>The Right of Publicity and AI</vt:lpstr>
      <vt:lpstr>Current AI-Copyright Litigation: The Common Issues</vt:lpstr>
      <vt:lpstr>Current AI-Copyright Litigation: The Common Issues</vt:lpstr>
      <vt:lpstr>Current AI-Copyright Litigation: The Common Issues</vt:lpstr>
      <vt:lpstr>Major Generative AI Cases</vt:lpstr>
      <vt:lpstr>Major Generative AI Cases</vt:lpstr>
      <vt:lpstr>Major Pending Generative AI Cases</vt:lpstr>
      <vt:lpstr>Major Pending Generative AI Cases</vt:lpstr>
      <vt:lpstr>The Newest Building Block</vt:lpstr>
      <vt:lpstr>The Newest Building Block</vt:lpstr>
      <vt:lpstr>The Newest Building Block</vt:lpstr>
      <vt:lpstr>The Newest Building Block</vt:lpstr>
      <vt:lpstr>The Newest Building Block</vt:lpstr>
      <vt:lpstr>Conclusion</vt:lpstr>
      <vt:lpstr>Conclusion</vt:lpstr>
    </vt:vector>
  </TitlesOfParts>
  <Company>Mercer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Jody Blanke</dc:creator>
  <cp:lastModifiedBy>Jody Blanke</cp:lastModifiedBy>
  <cp:revision>19</cp:revision>
  <dcterms:created xsi:type="dcterms:W3CDTF">2026-07-16T15:37:17Z</dcterms:created>
  <dcterms:modified xsi:type="dcterms:W3CDTF">2026-07-17T15:52:42Z</dcterms:modified>
</cp:coreProperties>
</file>