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0" r:id="rId1"/>
  </p:sldMasterIdLst>
  <p:notesMasterIdLst>
    <p:notesMasterId r:id="rId26"/>
  </p:notesMasterIdLst>
  <p:handoutMasterIdLst>
    <p:handoutMasterId r:id="rId27"/>
  </p:handoutMasterIdLst>
  <p:sldIdLst>
    <p:sldId id="313" r:id="rId2"/>
    <p:sldId id="316" r:id="rId3"/>
    <p:sldId id="326" r:id="rId4"/>
    <p:sldId id="327" r:id="rId5"/>
    <p:sldId id="328" r:id="rId6"/>
    <p:sldId id="329" r:id="rId7"/>
    <p:sldId id="299" r:id="rId8"/>
    <p:sldId id="325" r:id="rId9"/>
    <p:sldId id="296" r:id="rId10"/>
    <p:sldId id="298" r:id="rId11"/>
    <p:sldId id="350" r:id="rId12"/>
    <p:sldId id="351" r:id="rId13"/>
    <p:sldId id="352" r:id="rId14"/>
    <p:sldId id="353" r:id="rId15"/>
    <p:sldId id="354" r:id="rId16"/>
    <p:sldId id="332" r:id="rId17"/>
    <p:sldId id="333" r:id="rId18"/>
    <p:sldId id="334" r:id="rId19"/>
    <p:sldId id="335" r:id="rId20"/>
    <p:sldId id="336" r:id="rId21"/>
    <p:sldId id="348" r:id="rId22"/>
    <p:sldId id="300" r:id="rId23"/>
    <p:sldId id="330" r:id="rId24"/>
    <p:sldId id="331"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1442"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B03FB37-3A51-45FD-9DCD-738A6F247E91}" type="datetimeFigureOut">
              <a:rPr lang="en-US" smtClean="0"/>
              <a:t>3/31/2020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9FBECC7-0C90-416C-A47A-9BC79A52C08F}" type="slidenum">
              <a:rPr lang="en-US" smtClean="0"/>
              <a:t>‹#›</a:t>
            </a:fld>
            <a:endParaRPr lang="en-US"/>
          </a:p>
        </p:txBody>
      </p:sp>
    </p:spTree>
    <p:extLst>
      <p:ext uri="{BB962C8B-B14F-4D97-AF65-F5344CB8AC3E}">
        <p14:creationId xmlns:p14="http://schemas.microsoft.com/office/powerpoint/2010/main" val="387720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73F9F8-350B-4413-ABFF-0D151C0B71ED}" type="datetimeFigureOut">
              <a:rPr lang="en-US" smtClean="0"/>
              <a:t>3/31/2020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3D9B63-B35D-4978-AD6D-B51976E55F39}" type="slidenum">
              <a:rPr lang="en-US" smtClean="0"/>
              <a:t>‹#›</a:t>
            </a:fld>
            <a:endParaRPr lang="en-US"/>
          </a:p>
        </p:txBody>
      </p:sp>
    </p:spTree>
    <p:extLst>
      <p:ext uri="{BB962C8B-B14F-4D97-AF65-F5344CB8AC3E}">
        <p14:creationId xmlns:p14="http://schemas.microsoft.com/office/powerpoint/2010/main" val="168929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D9B63-B35D-4978-AD6D-B51976E55F39}" type="slidenum">
              <a:rPr lang="en-US" smtClean="0"/>
              <a:t>1</a:t>
            </a:fld>
            <a:endParaRPr lang="en-US"/>
          </a:p>
        </p:txBody>
      </p:sp>
    </p:spTree>
    <p:extLst>
      <p:ext uri="{BB962C8B-B14F-4D97-AF65-F5344CB8AC3E}">
        <p14:creationId xmlns:p14="http://schemas.microsoft.com/office/powerpoint/2010/main" val="13842559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0EAB68-B60D-D648-BC50-AD27B3B73F73}" type="datetimeFigureOut">
              <a:rPr lang="en-US" smtClean="0"/>
              <a:pPr/>
              <a:t>3/31/2020</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F38DF745-7D3F-47F4-83A3-874385CFAA69}" type="slidenum">
              <a:rPr lang="en-US" smtClean="0"/>
              <a:pPr/>
              <a:t>‹#›</a:t>
            </a:fld>
            <a:endParaRPr lang="en-US" dirty="0"/>
          </a:p>
        </p:txBody>
      </p:sp>
    </p:spTree>
    <p:extLst>
      <p:ext uri="{BB962C8B-B14F-4D97-AF65-F5344CB8AC3E}">
        <p14:creationId xmlns:p14="http://schemas.microsoft.com/office/powerpoint/2010/main" val="77741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0EAB68-B60D-D648-BC50-AD27B3B73F73}" type="datetimeFigureOut">
              <a:rPr lang="en-US" smtClean="0"/>
              <a:pPr/>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151394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0EAB68-B60D-D648-BC50-AD27B3B73F73}" type="datetimeFigureOut">
              <a:rPr lang="en-US" smtClean="0"/>
              <a:pPr/>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337089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0EAB68-B60D-D648-BC50-AD27B3B73F73}" type="datetimeFigureOut">
              <a:rPr lang="en-US" smtClean="0"/>
              <a:pPr/>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4277635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F40EAB68-B60D-D648-BC50-AD27B3B73F73}" type="datetimeFigureOut">
              <a:rPr lang="en-US" smtClean="0"/>
              <a:pPr/>
              <a:t>3/31/2020</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D219A4DF-D7BF-C843-BFAF-200DA24EC994}" type="slidenum">
              <a:rPr lang="en-US" smtClean="0"/>
              <a:pPr/>
              <a:t>‹#›</a:t>
            </a:fld>
            <a:endParaRPr lang="en-US"/>
          </a:p>
        </p:txBody>
      </p:sp>
    </p:spTree>
    <p:extLst>
      <p:ext uri="{BB962C8B-B14F-4D97-AF65-F5344CB8AC3E}">
        <p14:creationId xmlns:p14="http://schemas.microsoft.com/office/powerpoint/2010/main" val="3965584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0EAB68-B60D-D648-BC50-AD27B3B73F73}" type="datetimeFigureOut">
              <a:rPr lang="en-US" smtClean="0"/>
              <a:pPr/>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209445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0EAB68-B60D-D648-BC50-AD27B3B73F73}" type="datetimeFigureOut">
              <a:rPr lang="en-US" smtClean="0"/>
              <a:pPr/>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19699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F40EAB68-B60D-D648-BC50-AD27B3B73F73}" type="datetimeFigureOut">
              <a:rPr lang="en-US" smtClean="0"/>
              <a:pPr/>
              <a:t>3/31/2020</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338895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EAB68-B60D-D648-BC50-AD27B3B73F73}" type="datetimeFigureOut">
              <a:rPr lang="en-US" smtClean="0"/>
              <a:pPr/>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189870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F40EAB68-B60D-D648-BC50-AD27B3B73F73}" type="datetimeFigureOut">
              <a:rPr lang="en-US" smtClean="0"/>
              <a:pPr/>
              <a:t>3/31/2020</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F38DF745-7D3F-47F4-83A3-874385CFAA69}" type="slidenum">
              <a:rPr lang="en-US" smtClean="0"/>
              <a:pPr/>
              <a:t>‹#›</a:t>
            </a:fld>
            <a:endParaRPr lang="en-US"/>
          </a:p>
        </p:txBody>
      </p:sp>
    </p:spTree>
    <p:extLst>
      <p:ext uri="{BB962C8B-B14F-4D97-AF65-F5344CB8AC3E}">
        <p14:creationId xmlns:p14="http://schemas.microsoft.com/office/powerpoint/2010/main" val="2216826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F40EAB68-B60D-D648-BC50-AD27B3B73F73}" type="datetimeFigureOut">
              <a:rPr lang="en-US" smtClean="0"/>
              <a:pPr/>
              <a:t>3/31/2020</a:t>
            </a:fld>
            <a:endParaRPr lang="en-US"/>
          </a:p>
        </p:txBody>
      </p:sp>
      <p:sp>
        <p:nvSpPr>
          <p:cNvPr id="10" name="Slide Number Placeholder 9"/>
          <p:cNvSpPr>
            <a:spLocks noGrp="1"/>
          </p:cNvSpPr>
          <p:nvPr>
            <p:ph type="sldNum" sz="quarter" idx="12"/>
          </p:nvPr>
        </p:nvSpPr>
        <p:spPr/>
        <p:txBody>
          <a:bodyPr/>
          <a:lstStyle/>
          <a:p>
            <a:fld id="{D219A4DF-D7BF-C843-BFAF-200DA24EC994}" type="slidenum">
              <a:rPr lang="en-US" smtClean="0"/>
              <a:pPr/>
              <a:t>‹#›</a:t>
            </a:fld>
            <a:endParaRPr lang="en-US"/>
          </a:p>
        </p:txBody>
      </p:sp>
    </p:spTree>
    <p:extLst>
      <p:ext uri="{BB962C8B-B14F-4D97-AF65-F5344CB8AC3E}">
        <p14:creationId xmlns:p14="http://schemas.microsoft.com/office/powerpoint/2010/main" val="206742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F40EAB68-B60D-D648-BC50-AD27B3B73F73}" type="datetimeFigureOut">
              <a:rPr lang="en-US" smtClean="0"/>
              <a:pPr/>
              <a:t>3/31/2020</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D219A4DF-D7BF-C843-BFAF-200DA24EC994}" type="slidenum">
              <a:rPr lang="en-US" smtClean="0"/>
              <a:pPr/>
              <a:t>‹#›</a:t>
            </a:fld>
            <a:endParaRPr lang="en-US"/>
          </a:p>
        </p:txBody>
      </p:sp>
    </p:spTree>
    <p:extLst>
      <p:ext uri="{BB962C8B-B14F-4D97-AF65-F5344CB8AC3E}">
        <p14:creationId xmlns:p14="http://schemas.microsoft.com/office/powerpoint/2010/main" val="292143752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arrayofthings.github.i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www.hastingslawjournal.org/smart-cities-big-data-and-the-resilience-of-privac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Introduction to </a:t>
            </a:r>
            <a:br>
              <a:rPr lang="en-US" dirty="0"/>
            </a:br>
            <a:r>
              <a:rPr lang="en-US" dirty="0"/>
              <a:t>Smart Cities</a:t>
            </a:r>
          </a:p>
        </p:txBody>
      </p:sp>
      <p:sp>
        <p:nvSpPr>
          <p:cNvPr id="3" name="Subtitle 2"/>
          <p:cNvSpPr>
            <a:spLocks noGrp="1"/>
          </p:cNvSpPr>
          <p:nvPr>
            <p:ph type="subTitle" idx="1"/>
          </p:nvPr>
        </p:nvSpPr>
        <p:spPr>
          <a:xfrm>
            <a:off x="802385" y="4389120"/>
            <a:ext cx="6367671" cy="1069848"/>
          </a:xfrm>
        </p:spPr>
        <p:txBody>
          <a:bodyPr>
            <a:normAutofit lnSpcReduction="10000"/>
          </a:bodyPr>
          <a:lstStyle/>
          <a:p>
            <a:endParaRPr lang="en-US" dirty="0"/>
          </a:p>
          <a:p>
            <a:pPr algn="r"/>
            <a:r>
              <a:rPr lang="en-US" dirty="0"/>
              <a:t>Jody Blanke</a:t>
            </a:r>
          </a:p>
          <a:p>
            <a:pPr algn="r"/>
            <a:r>
              <a:rPr lang="en-US" dirty="0"/>
              <a:t>Distinguished Professor of Computer Science and Law</a:t>
            </a:r>
          </a:p>
        </p:txBody>
      </p:sp>
    </p:spTree>
    <p:extLst>
      <p:ext uri="{BB962C8B-B14F-4D97-AF65-F5344CB8AC3E}">
        <p14:creationId xmlns:p14="http://schemas.microsoft.com/office/powerpoint/2010/main" val="1006833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a:t>
            </a:r>
          </a:p>
        </p:txBody>
      </p:sp>
      <p:pic>
        <p:nvPicPr>
          <p:cNvPr id="7169" name="Picture 1" descr="C:\Users\Jody\Dropbox\bluetooth_street_big.png"/>
          <p:cNvPicPr>
            <a:picLocks noChangeAspect="1" noChangeArrowheads="1"/>
          </p:cNvPicPr>
          <p:nvPr/>
        </p:nvPicPr>
        <p:blipFill>
          <a:blip r:embed="rId2"/>
          <a:srcRect/>
          <a:stretch>
            <a:fillRect/>
          </a:stretch>
        </p:blipFill>
        <p:spPr bwMode="auto">
          <a:xfrm>
            <a:off x="791595" y="1608909"/>
            <a:ext cx="7560809" cy="4681401"/>
          </a:xfrm>
          <a:prstGeom prst="rect">
            <a:avLst/>
          </a:prstGeom>
          <a:noFill/>
        </p:spPr>
      </p:pic>
    </p:spTree>
    <p:extLst>
      <p:ext uri="{BB962C8B-B14F-4D97-AF65-F5344CB8AC3E}">
        <p14:creationId xmlns:p14="http://schemas.microsoft.com/office/powerpoint/2010/main" val="2973232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Chicago’s Array of Things</a:t>
            </a:r>
          </a:p>
        </p:txBody>
      </p:sp>
      <p:pic>
        <p:nvPicPr>
          <p:cNvPr id="3" name="Picture 2" descr="http://pthumbnails.5min.com/10369452/518472585_c_o.jpg"/>
          <p:cNvPicPr/>
          <p:nvPr/>
        </p:nvPicPr>
        <p:blipFill>
          <a:blip r:embed="rId2" cstate="print"/>
          <a:srcRect/>
          <a:stretch>
            <a:fillRect/>
          </a:stretch>
        </p:blipFill>
        <p:spPr bwMode="auto">
          <a:xfrm>
            <a:off x="829490" y="1802674"/>
            <a:ext cx="7278190" cy="4502331"/>
          </a:xfrm>
          <a:prstGeom prst="rect">
            <a:avLst/>
          </a:prstGeom>
          <a:noFill/>
          <a:ln w="9525">
            <a:noFill/>
            <a:miter lim="800000"/>
            <a:headEnd/>
            <a:tailEnd/>
          </a:ln>
        </p:spPr>
      </p:pic>
    </p:spTree>
    <p:extLst>
      <p:ext uri="{BB962C8B-B14F-4D97-AF65-F5344CB8AC3E}">
        <p14:creationId xmlns:p14="http://schemas.microsoft.com/office/powerpoint/2010/main" val="404662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Chicago’s Array of Things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769" y="1968137"/>
            <a:ext cx="7756432" cy="4362993"/>
          </a:xfrm>
        </p:spPr>
      </p:pic>
    </p:spTree>
    <p:extLst>
      <p:ext uri="{BB962C8B-B14F-4D97-AF65-F5344CB8AC3E}">
        <p14:creationId xmlns:p14="http://schemas.microsoft.com/office/powerpoint/2010/main" val="102331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Chicago’s Array of Things</a:t>
            </a:r>
          </a:p>
        </p:txBody>
      </p:sp>
      <p:pic>
        <p:nvPicPr>
          <p:cNvPr id="38914" name="Picture 2" descr="C:\Users\Jody\Dropbox\array-diagram.jpg"/>
          <p:cNvPicPr>
            <a:picLocks noChangeAspect="1" noChangeArrowheads="1"/>
          </p:cNvPicPr>
          <p:nvPr/>
        </p:nvPicPr>
        <p:blipFill>
          <a:blip r:embed="rId2"/>
          <a:srcRect/>
          <a:stretch>
            <a:fillRect/>
          </a:stretch>
        </p:blipFill>
        <p:spPr bwMode="auto">
          <a:xfrm>
            <a:off x="789349" y="1840501"/>
            <a:ext cx="7644299" cy="4116161"/>
          </a:xfrm>
          <a:prstGeom prst="rect">
            <a:avLst/>
          </a:prstGeom>
          <a:noFill/>
        </p:spPr>
      </p:pic>
    </p:spTree>
    <p:extLst>
      <p:ext uri="{BB962C8B-B14F-4D97-AF65-F5344CB8AC3E}">
        <p14:creationId xmlns:p14="http://schemas.microsoft.com/office/powerpoint/2010/main" val="216916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Chicago’s Array of Things</a:t>
            </a:r>
          </a:p>
        </p:txBody>
      </p:sp>
      <p:pic>
        <p:nvPicPr>
          <p:cNvPr id="3" name="Picture 3" descr="C:\Users\Jody\Dropbox\chicago_array_map.jpg"/>
          <p:cNvPicPr>
            <a:picLocks noChangeAspect="1" noChangeArrowheads="1"/>
          </p:cNvPicPr>
          <p:nvPr/>
        </p:nvPicPr>
        <p:blipFill>
          <a:blip r:embed="rId2"/>
          <a:srcRect/>
          <a:stretch>
            <a:fillRect/>
          </a:stretch>
        </p:blipFill>
        <p:spPr bwMode="auto">
          <a:xfrm>
            <a:off x="837474" y="1800497"/>
            <a:ext cx="6669314" cy="4868599"/>
          </a:xfrm>
          <a:prstGeom prst="rect">
            <a:avLst/>
          </a:prstGeom>
          <a:noFill/>
        </p:spPr>
      </p:pic>
    </p:spTree>
    <p:extLst>
      <p:ext uri="{BB962C8B-B14F-4D97-AF65-F5344CB8AC3E}">
        <p14:creationId xmlns:p14="http://schemas.microsoft.com/office/powerpoint/2010/main" val="885344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Chicago’s Array of Things</a:t>
            </a:r>
          </a:p>
        </p:txBody>
      </p:sp>
      <p:sp>
        <p:nvSpPr>
          <p:cNvPr id="3" name="Content Placeholder 2"/>
          <p:cNvSpPr>
            <a:spLocks noGrp="1"/>
          </p:cNvSpPr>
          <p:nvPr>
            <p:ph idx="1"/>
          </p:nvPr>
        </p:nvSpPr>
        <p:spPr>
          <a:xfrm>
            <a:off x="685800" y="1741713"/>
            <a:ext cx="7772400" cy="4763589"/>
          </a:xfrm>
        </p:spPr>
        <p:txBody>
          <a:bodyPr>
            <a:normAutofit lnSpcReduction="10000"/>
          </a:bodyPr>
          <a:lstStyle/>
          <a:p>
            <a:r>
              <a:rPr lang="en-US" b="1" dirty="0"/>
              <a:t>What is the Goal of the Array of Things? </a:t>
            </a:r>
          </a:p>
          <a:p>
            <a:pPr lvl="1"/>
            <a:r>
              <a:rPr lang="en-US" dirty="0" err="1"/>
              <a:t>AoT</a:t>
            </a:r>
            <a:r>
              <a:rPr lang="en-US" dirty="0"/>
              <a:t> will provide real-time, location-based data about urban environment, infrastructure and activity to researchers and the public. This initiative has the potential to allow researchers, policymakers, developers and residents to work together and take specific actions that will make cities healthier, more efficient and more livable. The data will help cities operate more efficiently and realize cost savings by anticipating and proactively addressing challenges such as urban flooding and traffic safety.</a:t>
            </a:r>
          </a:p>
          <a:p>
            <a:pPr lvl="1"/>
            <a:r>
              <a:rPr lang="en-US" dirty="0"/>
              <a:t>Because the data will be published openly and without charge, it will also support the development of innovative applications, such as a mobile application that allows a resident to track their exposure to certain air contaminants, or to navigate through the city based on avoiding urban heat islands, poor air quality, or excessive noise and congestion.</a:t>
            </a:r>
          </a:p>
          <a:p>
            <a:r>
              <a:rPr lang="en-US" dirty="0"/>
              <a:t>Future Cities: Palo Alto, Seattle, Portland, Denver, Chapel Hill, and Syracuse.</a:t>
            </a:r>
          </a:p>
          <a:p>
            <a:r>
              <a:rPr lang="en-US" dirty="0">
                <a:hlinkClick r:id="rId2"/>
              </a:rPr>
              <a:t>https://arrayofthings.github.io/</a:t>
            </a:r>
            <a:r>
              <a:rPr lang="en-US" dirty="0"/>
              <a:t> </a:t>
            </a:r>
          </a:p>
          <a:p>
            <a:endParaRPr lang="en-US" dirty="0"/>
          </a:p>
          <a:p>
            <a:endParaRPr lang="en-US" dirty="0"/>
          </a:p>
        </p:txBody>
      </p:sp>
    </p:spTree>
    <p:extLst>
      <p:ext uri="{BB962C8B-B14F-4D97-AF65-F5344CB8AC3E}">
        <p14:creationId xmlns:p14="http://schemas.microsoft.com/office/powerpoint/2010/main" val="4432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Santander, Spain</a:t>
            </a:r>
          </a:p>
        </p:txBody>
      </p:sp>
      <p:pic>
        <p:nvPicPr>
          <p:cNvPr id="3" name="Picture 2"/>
          <p:cNvPicPr>
            <a:picLocks noChangeAspect="1"/>
          </p:cNvPicPr>
          <p:nvPr/>
        </p:nvPicPr>
        <p:blipFill>
          <a:blip r:embed="rId2"/>
          <a:stretch>
            <a:fillRect/>
          </a:stretch>
        </p:blipFill>
        <p:spPr>
          <a:xfrm>
            <a:off x="755469" y="1936160"/>
            <a:ext cx="7861776" cy="4125006"/>
          </a:xfrm>
          <a:prstGeom prst="rect">
            <a:avLst/>
          </a:prstGeom>
        </p:spPr>
      </p:pic>
    </p:spTree>
    <p:extLst>
      <p:ext uri="{BB962C8B-B14F-4D97-AF65-F5344CB8AC3E}">
        <p14:creationId xmlns:p14="http://schemas.microsoft.com/office/powerpoint/2010/main" val="206483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Santander, Spain</a:t>
            </a:r>
          </a:p>
        </p:txBody>
      </p:sp>
      <p:pic>
        <p:nvPicPr>
          <p:cNvPr id="3" name="Picture 2"/>
          <p:cNvPicPr>
            <a:picLocks noChangeAspect="1"/>
          </p:cNvPicPr>
          <p:nvPr/>
        </p:nvPicPr>
        <p:blipFill>
          <a:blip r:embed="rId2"/>
          <a:stretch>
            <a:fillRect/>
          </a:stretch>
        </p:blipFill>
        <p:spPr>
          <a:xfrm>
            <a:off x="798932" y="1637213"/>
            <a:ext cx="6668123" cy="4727664"/>
          </a:xfrm>
          <a:prstGeom prst="rect">
            <a:avLst/>
          </a:prstGeom>
        </p:spPr>
      </p:pic>
    </p:spTree>
    <p:extLst>
      <p:ext uri="{BB962C8B-B14F-4D97-AF65-F5344CB8AC3E}">
        <p14:creationId xmlns:p14="http://schemas.microsoft.com/office/powerpoint/2010/main" val="374407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Santander, Spain</a:t>
            </a:r>
          </a:p>
        </p:txBody>
      </p:sp>
      <p:pic>
        <p:nvPicPr>
          <p:cNvPr id="4" name="Picture 3"/>
          <p:cNvPicPr>
            <a:picLocks noChangeAspect="1"/>
          </p:cNvPicPr>
          <p:nvPr/>
        </p:nvPicPr>
        <p:blipFill>
          <a:blip r:embed="rId2"/>
          <a:stretch>
            <a:fillRect/>
          </a:stretch>
        </p:blipFill>
        <p:spPr>
          <a:xfrm>
            <a:off x="685799" y="2093976"/>
            <a:ext cx="7058059" cy="4245864"/>
          </a:xfrm>
          <a:prstGeom prst="rect">
            <a:avLst/>
          </a:prstGeom>
        </p:spPr>
      </p:pic>
    </p:spTree>
    <p:extLst>
      <p:ext uri="{BB962C8B-B14F-4D97-AF65-F5344CB8AC3E}">
        <p14:creationId xmlns:p14="http://schemas.microsoft.com/office/powerpoint/2010/main" val="3389353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Santander, Spain</a:t>
            </a:r>
          </a:p>
        </p:txBody>
      </p:sp>
      <p:pic>
        <p:nvPicPr>
          <p:cNvPr id="4097" name="Picture 1" descr="C:\Users\Jody\Dropbox\santander-smartcity-plataforma.jpg"/>
          <p:cNvPicPr>
            <a:picLocks noChangeAspect="1" noChangeArrowheads="1"/>
          </p:cNvPicPr>
          <p:nvPr/>
        </p:nvPicPr>
        <p:blipFill>
          <a:blip r:embed="rId2"/>
          <a:srcRect/>
          <a:stretch>
            <a:fillRect/>
          </a:stretch>
        </p:blipFill>
        <p:spPr bwMode="auto">
          <a:xfrm>
            <a:off x="1158240" y="1623609"/>
            <a:ext cx="5512526" cy="5065302"/>
          </a:xfrm>
          <a:prstGeom prst="rect">
            <a:avLst/>
          </a:prstGeom>
          <a:noFill/>
        </p:spPr>
      </p:pic>
    </p:spTree>
    <p:extLst>
      <p:ext uri="{BB962C8B-B14F-4D97-AF65-F5344CB8AC3E}">
        <p14:creationId xmlns:p14="http://schemas.microsoft.com/office/powerpoint/2010/main" val="2607565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a:t>
            </a:r>
          </a:p>
        </p:txBody>
      </p:sp>
      <p:sp>
        <p:nvSpPr>
          <p:cNvPr id="5" name="Content Placeholder 4">
            <a:extLst>
              <a:ext uri="{FF2B5EF4-FFF2-40B4-BE49-F238E27FC236}">
                <a16:creationId xmlns:a16="http://schemas.microsoft.com/office/drawing/2014/main" id="{0ABE4564-EABB-4E0B-98FE-151628F95B17}"/>
              </a:ext>
            </a:extLst>
          </p:cNvPr>
          <p:cNvSpPr>
            <a:spLocks noGrp="1"/>
          </p:cNvSpPr>
          <p:nvPr>
            <p:ph idx="1"/>
          </p:nvPr>
        </p:nvSpPr>
        <p:spPr/>
        <p:txBody>
          <a:bodyPr/>
          <a:lstStyle/>
          <a:p>
            <a:pPr marL="0" indent="0">
              <a:buNone/>
            </a:pPr>
            <a:r>
              <a:rPr lang="en-US" i="1" dirty="0"/>
              <a:t>Smart Cities, Big Data, and the Resilience of Privacy</a:t>
            </a:r>
          </a:p>
          <a:p>
            <a:pPr marL="0" indent="0">
              <a:buNone/>
            </a:pPr>
            <a:r>
              <a:rPr lang="en-US" dirty="0"/>
              <a:t>	by Janine S. Hiller and Jordan M. Blanke</a:t>
            </a:r>
          </a:p>
          <a:p>
            <a:pPr marL="0" indent="0">
              <a:buNone/>
            </a:pPr>
            <a:r>
              <a:rPr lang="en-US" dirty="0">
                <a:hlinkClick r:id="rId2"/>
              </a:rPr>
              <a:t>Hastings Law Journal, Volume 68, Issue 2, 309-56</a:t>
            </a:r>
            <a:r>
              <a:rPr lang="en-US" dirty="0"/>
              <a:t> (2017)</a:t>
            </a:r>
          </a:p>
        </p:txBody>
      </p:sp>
    </p:spTree>
    <p:extLst>
      <p:ext uri="{BB962C8B-B14F-4D97-AF65-F5344CB8AC3E}">
        <p14:creationId xmlns:p14="http://schemas.microsoft.com/office/powerpoint/2010/main" val="3119022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Santander, Spain</a:t>
            </a:r>
          </a:p>
        </p:txBody>
      </p:sp>
      <p:pic>
        <p:nvPicPr>
          <p:cNvPr id="3" name="Picture 2"/>
          <p:cNvPicPr>
            <a:picLocks noChangeAspect="1"/>
          </p:cNvPicPr>
          <p:nvPr/>
        </p:nvPicPr>
        <p:blipFill>
          <a:blip r:embed="rId2"/>
          <a:stretch>
            <a:fillRect/>
          </a:stretch>
        </p:blipFill>
        <p:spPr>
          <a:xfrm>
            <a:off x="792481" y="1920619"/>
            <a:ext cx="6910504" cy="4602101"/>
          </a:xfrm>
          <a:prstGeom prst="rect">
            <a:avLst/>
          </a:prstGeom>
        </p:spPr>
      </p:pic>
    </p:spTree>
    <p:extLst>
      <p:ext uri="{BB962C8B-B14F-4D97-AF65-F5344CB8AC3E}">
        <p14:creationId xmlns:p14="http://schemas.microsoft.com/office/powerpoint/2010/main" val="2820943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 City</a:t>
            </a:r>
          </a:p>
        </p:txBody>
      </p:sp>
      <p:pic>
        <p:nvPicPr>
          <p:cNvPr id="3" name="Picture 2"/>
          <p:cNvPicPr>
            <a:picLocks noChangeAspect="1"/>
          </p:cNvPicPr>
          <p:nvPr/>
        </p:nvPicPr>
        <p:blipFill>
          <a:blip r:embed="rId2"/>
          <a:stretch>
            <a:fillRect/>
          </a:stretch>
        </p:blipFill>
        <p:spPr>
          <a:xfrm>
            <a:off x="772885" y="1874435"/>
            <a:ext cx="7926947" cy="4151895"/>
          </a:xfrm>
          <a:prstGeom prst="rect">
            <a:avLst/>
          </a:prstGeom>
        </p:spPr>
      </p:pic>
    </p:spTree>
    <p:extLst>
      <p:ext uri="{BB962C8B-B14F-4D97-AF65-F5344CB8AC3E}">
        <p14:creationId xmlns:p14="http://schemas.microsoft.com/office/powerpoint/2010/main" val="515577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Songdo</a:t>
            </a:r>
            <a:r>
              <a:rPr lang="en-US" dirty="0"/>
              <a:t>, South Korea</a:t>
            </a:r>
          </a:p>
        </p:txBody>
      </p:sp>
      <p:pic>
        <p:nvPicPr>
          <p:cNvPr id="5121" name="Picture 1" descr="C:\Users\Jody\Dropbox\Songdo_IBD_Aerial_original.jpg"/>
          <p:cNvPicPr>
            <a:picLocks noChangeAspect="1" noChangeArrowheads="1"/>
          </p:cNvPicPr>
          <p:nvPr/>
        </p:nvPicPr>
        <p:blipFill>
          <a:blip r:embed="rId2"/>
          <a:srcRect/>
          <a:stretch>
            <a:fillRect/>
          </a:stretch>
        </p:blipFill>
        <p:spPr bwMode="auto">
          <a:xfrm>
            <a:off x="794656" y="1852748"/>
            <a:ext cx="7756302" cy="4278085"/>
          </a:xfrm>
          <a:prstGeom prst="rect">
            <a:avLst/>
          </a:prstGeom>
          <a:noFill/>
        </p:spPr>
      </p:pic>
    </p:spTree>
    <p:extLst>
      <p:ext uri="{BB962C8B-B14F-4D97-AF65-F5344CB8AC3E}">
        <p14:creationId xmlns:p14="http://schemas.microsoft.com/office/powerpoint/2010/main" val="911694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Songdo, South Korea</a:t>
            </a:r>
          </a:p>
        </p:txBody>
      </p:sp>
      <p:pic>
        <p:nvPicPr>
          <p:cNvPr id="3" name="Picture 2"/>
          <p:cNvPicPr>
            <a:picLocks noChangeAspect="1"/>
          </p:cNvPicPr>
          <p:nvPr/>
        </p:nvPicPr>
        <p:blipFill>
          <a:blip r:embed="rId2"/>
          <a:stretch>
            <a:fillRect/>
          </a:stretch>
        </p:blipFill>
        <p:spPr>
          <a:xfrm>
            <a:off x="770454" y="1923096"/>
            <a:ext cx="7603092" cy="4016149"/>
          </a:xfrm>
          <a:prstGeom prst="rect">
            <a:avLst/>
          </a:prstGeom>
        </p:spPr>
      </p:pic>
    </p:spTree>
    <p:extLst>
      <p:ext uri="{BB962C8B-B14F-4D97-AF65-F5344CB8AC3E}">
        <p14:creationId xmlns:p14="http://schemas.microsoft.com/office/powerpoint/2010/main" val="4001480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Songdo, South Korea</a:t>
            </a:r>
          </a:p>
        </p:txBody>
      </p:sp>
      <p:pic>
        <p:nvPicPr>
          <p:cNvPr id="3" name="Picture 2"/>
          <p:cNvPicPr>
            <a:picLocks noChangeAspect="1"/>
          </p:cNvPicPr>
          <p:nvPr/>
        </p:nvPicPr>
        <p:blipFill>
          <a:blip r:embed="rId2"/>
          <a:stretch>
            <a:fillRect/>
          </a:stretch>
        </p:blipFill>
        <p:spPr>
          <a:xfrm>
            <a:off x="825137" y="1965959"/>
            <a:ext cx="7186749" cy="4422615"/>
          </a:xfrm>
          <a:prstGeom prst="rect">
            <a:avLst/>
          </a:prstGeom>
        </p:spPr>
      </p:pic>
    </p:spTree>
    <p:extLst>
      <p:ext uri="{BB962C8B-B14F-4D97-AF65-F5344CB8AC3E}">
        <p14:creationId xmlns:p14="http://schemas.microsoft.com/office/powerpoint/2010/main" val="5140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City</a:t>
            </a:r>
          </a:p>
        </p:txBody>
      </p:sp>
      <p:pic>
        <p:nvPicPr>
          <p:cNvPr id="4" name="Content Placeholder 3"/>
          <p:cNvPicPr>
            <a:picLocks noGrp="1" noChangeAspect="1"/>
          </p:cNvPicPr>
          <p:nvPr>
            <p:ph idx="1"/>
          </p:nvPr>
        </p:nvPicPr>
        <p:blipFill>
          <a:blip r:embed="rId2"/>
          <a:stretch>
            <a:fillRect/>
          </a:stretch>
        </p:blipFill>
        <p:spPr>
          <a:xfrm>
            <a:off x="916305" y="1853338"/>
            <a:ext cx="6913498" cy="4512628"/>
          </a:xfrm>
          <a:prstGeom prst="rect">
            <a:avLst/>
          </a:prstGeom>
        </p:spPr>
      </p:pic>
    </p:spTree>
    <p:extLst>
      <p:ext uri="{BB962C8B-B14F-4D97-AF65-F5344CB8AC3E}">
        <p14:creationId xmlns:p14="http://schemas.microsoft.com/office/powerpoint/2010/main" val="170582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Sensors and </a:t>
            </a:r>
            <a:r>
              <a:rPr lang="en-US" dirty="0" err="1"/>
              <a:t>IoT</a:t>
            </a:r>
            <a:endParaRPr lang="en-US" dirty="0"/>
          </a:p>
        </p:txBody>
      </p:sp>
      <p:pic>
        <p:nvPicPr>
          <p:cNvPr id="4" name="Content Placeholder 3"/>
          <p:cNvPicPr>
            <a:picLocks noGrp="1" noChangeAspect="1"/>
          </p:cNvPicPr>
          <p:nvPr>
            <p:ph idx="1"/>
          </p:nvPr>
        </p:nvPicPr>
        <p:blipFill>
          <a:blip r:embed="rId2"/>
          <a:stretch>
            <a:fillRect/>
          </a:stretch>
        </p:blipFill>
        <p:spPr>
          <a:xfrm>
            <a:off x="885457" y="1820092"/>
            <a:ext cx="6560372" cy="4646930"/>
          </a:xfrm>
          <a:prstGeom prst="rect">
            <a:avLst/>
          </a:prstGeom>
        </p:spPr>
      </p:pic>
    </p:spTree>
    <p:extLst>
      <p:ext uri="{BB962C8B-B14F-4D97-AF65-F5344CB8AC3E}">
        <p14:creationId xmlns:p14="http://schemas.microsoft.com/office/powerpoint/2010/main" val="426604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 Idyllic?</a:t>
            </a:r>
          </a:p>
        </p:txBody>
      </p:sp>
      <p:pic>
        <p:nvPicPr>
          <p:cNvPr id="44034" name="Picture 2" descr="C:\Users\Jody\Dropbox\london-resilient cities.JPG"/>
          <p:cNvPicPr>
            <a:picLocks noChangeAspect="1" noChangeArrowheads="1"/>
          </p:cNvPicPr>
          <p:nvPr/>
        </p:nvPicPr>
        <p:blipFill>
          <a:blip r:embed="rId2"/>
          <a:srcRect/>
          <a:stretch>
            <a:fillRect/>
          </a:stretch>
        </p:blipFill>
        <p:spPr bwMode="auto">
          <a:xfrm>
            <a:off x="992777" y="1687478"/>
            <a:ext cx="6686005" cy="4838404"/>
          </a:xfrm>
          <a:prstGeom prst="rect">
            <a:avLst/>
          </a:prstGeom>
          <a:noFill/>
        </p:spPr>
      </p:pic>
    </p:spTree>
    <p:extLst>
      <p:ext uri="{BB962C8B-B14F-4D97-AF65-F5344CB8AC3E}">
        <p14:creationId xmlns:p14="http://schemas.microsoft.com/office/powerpoint/2010/main" val="414775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 Dystopian?</a:t>
            </a:r>
          </a:p>
        </p:txBody>
      </p:sp>
      <p:pic>
        <p:nvPicPr>
          <p:cNvPr id="45058" name="Picture 2" descr="C:\Users\Jody\Dropbox\dystopia.jpg"/>
          <p:cNvPicPr>
            <a:picLocks noChangeAspect="1" noChangeArrowheads="1"/>
          </p:cNvPicPr>
          <p:nvPr/>
        </p:nvPicPr>
        <p:blipFill>
          <a:blip r:embed="rId2"/>
          <a:srcRect/>
          <a:stretch>
            <a:fillRect/>
          </a:stretch>
        </p:blipFill>
        <p:spPr bwMode="auto">
          <a:xfrm>
            <a:off x="963397" y="1680755"/>
            <a:ext cx="7349765" cy="4643846"/>
          </a:xfrm>
          <a:prstGeom prst="rect">
            <a:avLst/>
          </a:prstGeom>
          <a:noFill/>
        </p:spPr>
      </p:pic>
    </p:spTree>
    <p:extLst>
      <p:ext uri="{BB962C8B-B14F-4D97-AF65-F5344CB8AC3E}">
        <p14:creationId xmlns:p14="http://schemas.microsoft.com/office/powerpoint/2010/main" val="66908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Cities</a:t>
            </a:r>
          </a:p>
        </p:txBody>
      </p:sp>
      <p:pic>
        <p:nvPicPr>
          <p:cNvPr id="6145" name="Picture 1" descr="C:\Users\Jody\Dropbox\libelium_smart_world_infographic_big.png"/>
          <p:cNvPicPr>
            <a:picLocks noChangeAspect="1" noChangeArrowheads="1"/>
          </p:cNvPicPr>
          <p:nvPr/>
        </p:nvPicPr>
        <p:blipFill>
          <a:blip r:embed="rId2"/>
          <a:srcRect/>
          <a:stretch>
            <a:fillRect/>
          </a:stretch>
        </p:blipFill>
        <p:spPr bwMode="auto">
          <a:xfrm>
            <a:off x="1156934" y="1616000"/>
            <a:ext cx="6977743" cy="4963880"/>
          </a:xfrm>
          <a:prstGeom prst="rect">
            <a:avLst/>
          </a:prstGeom>
          <a:noFill/>
        </p:spPr>
      </p:pic>
    </p:spTree>
    <p:extLst>
      <p:ext uri="{BB962C8B-B14F-4D97-AF65-F5344CB8AC3E}">
        <p14:creationId xmlns:p14="http://schemas.microsoft.com/office/powerpoint/2010/main" val="99183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4331" y="311331"/>
            <a:ext cx="6045926" cy="6045926"/>
          </a:xfrm>
          <a:prstGeom prst="rect">
            <a:avLst/>
          </a:prstGeom>
        </p:spPr>
      </p:pic>
    </p:spTree>
    <p:extLst>
      <p:ext uri="{BB962C8B-B14F-4D97-AF65-F5344CB8AC3E}">
        <p14:creationId xmlns:p14="http://schemas.microsoft.com/office/powerpoint/2010/main" val="165353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Smart Grid</a:t>
            </a:r>
          </a:p>
        </p:txBody>
      </p:sp>
      <p:pic>
        <p:nvPicPr>
          <p:cNvPr id="9217" name="Picture 1" descr="C:\Users\Jody\Dropbox\smartgrid_02.jpg"/>
          <p:cNvPicPr>
            <a:picLocks noChangeAspect="1" noChangeArrowheads="1"/>
          </p:cNvPicPr>
          <p:nvPr/>
        </p:nvPicPr>
        <p:blipFill>
          <a:blip r:embed="rId2"/>
          <a:srcRect/>
          <a:stretch>
            <a:fillRect/>
          </a:stretch>
        </p:blipFill>
        <p:spPr bwMode="auto">
          <a:xfrm>
            <a:off x="685709" y="1968138"/>
            <a:ext cx="7973172" cy="3943096"/>
          </a:xfrm>
          <a:prstGeom prst="rect">
            <a:avLst/>
          </a:prstGeom>
          <a:noFill/>
        </p:spPr>
      </p:pic>
    </p:spTree>
    <p:extLst>
      <p:ext uri="{BB962C8B-B14F-4D97-AF65-F5344CB8AC3E}">
        <p14:creationId xmlns:p14="http://schemas.microsoft.com/office/powerpoint/2010/main" val="38222794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622</TotalTime>
  <Words>299</Words>
  <Application>Microsoft Office PowerPoint</Application>
  <PresentationFormat>On-screen Show (4:3)</PresentationFormat>
  <Paragraphs>35</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Rockwell</vt:lpstr>
      <vt:lpstr>Rockwell Condensed</vt:lpstr>
      <vt:lpstr>Wingdings</vt:lpstr>
      <vt:lpstr>Wood Type</vt:lpstr>
      <vt:lpstr>Introduction to  Smart Cities</vt:lpstr>
      <vt:lpstr>Reference</vt:lpstr>
      <vt:lpstr>Smart City</vt:lpstr>
      <vt:lpstr>Sensors and IoT</vt:lpstr>
      <vt:lpstr>The Future – Idyllic?</vt:lpstr>
      <vt:lpstr>The Future – Dystopian?</vt:lpstr>
      <vt:lpstr>Smart Cities</vt:lpstr>
      <vt:lpstr>PowerPoint Presentation</vt:lpstr>
      <vt:lpstr>The Smart Grid</vt:lpstr>
      <vt:lpstr>Traffic</vt:lpstr>
      <vt:lpstr>Chicago’s Array of Things</vt:lpstr>
      <vt:lpstr>Chicago’s Array of Things</vt:lpstr>
      <vt:lpstr>Chicago’s Array of Things</vt:lpstr>
      <vt:lpstr>Chicago’s Array of Things</vt:lpstr>
      <vt:lpstr>Chicago’s Array of Things</vt:lpstr>
      <vt:lpstr>Santander, Spain</vt:lpstr>
      <vt:lpstr>Santander, Spain</vt:lpstr>
      <vt:lpstr>Santander, Spain</vt:lpstr>
      <vt:lpstr>Santander, Spain</vt:lpstr>
      <vt:lpstr>Santander, Spain</vt:lpstr>
      <vt:lpstr>Sim City</vt:lpstr>
      <vt:lpstr>Songdo, South Korea</vt:lpstr>
      <vt:lpstr>Songdo, South Korea</vt:lpstr>
      <vt:lpstr>Songdo, South Korea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Engineering Framework</dc:title>
  <dc:creator>Janine Hiller</dc:creator>
  <cp:lastModifiedBy>Jody Blanke</cp:lastModifiedBy>
  <cp:revision>47</cp:revision>
  <cp:lastPrinted>2019-10-02T21:02:04Z</cp:lastPrinted>
  <dcterms:created xsi:type="dcterms:W3CDTF">2015-07-31T00:18:47Z</dcterms:created>
  <dcterms:modified xsi:type="dcterms:W3CDTF">2020-03-31T19:20:33Z</dcterms:modified>
</cp:coreProperties>
</file>