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4" r:id="rId1"/>
  </p:sldMasterIdLst>
  <p:sldIdLst>
    <p:sldId id="312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271" r:id="rId22"/>
    <p:sldId id="272" r:id="rId23"/>
    <p:sldId id="263" r:id="rId24"/>
    <p:sldId id="264" r:id="rId25"/>
    <p:sldId id="266" r:id="rId26"/>
    <p:sldId id="267" r:id="rId27"/>
    <p:sldId id="265" r:id="rId28"/>
    <p:sldId id="270" r:id="rId29"/>
    <p:sldId id="259" r:id="rId30"/>
    <p:sldId id="257" r:id="rId31"/>
    <p:sldId id="261" r:id="rId32"/>
    <p:sldId id="258" r:id="rId33"/>
    <p:sldId id="256" r:id="rId34"/>
    <p:sldId id="260" r:id="rId35"/>
    <p:sldId id="262" r:id="rId36"/>
    <p:sldId id="31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17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1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0EAB68-B60D-D648-BC50-AD27B3B73F73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0EAB68-B60D-D648-BC50-AD27B3B73F73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19A4DF-D7BF-C843-BFAF-200DA24EC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0EAB68-B60D-D648-BC50-AD27B3B73F73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19A4DF-D7BF-C843-BFAF-200DA24EC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0EAB68-B60D-D648-BC50-AD27B3B73F73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19A4DF-D7BF-C843-BFAF-200DA24EC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0EAB68-B60D-D648-BC50-AD27B3B73F73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19A4DF-D7BF-C843-BFAF-200DA24EC9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0EAB68-B60D-D648-BC50-AD27B3B73F73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19A4DF-D7BF-C843-BFAF-200DA24EC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0EAB68-B60D-D648-BC50-AD27B3B73F73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19A4DF-D7BF-C843-BFAF-200DA24EC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0EAB68-B60D-D648-BC50-AD27B3B73F73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19A4DF-D7BF-C843-BFAF-200DA24EC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0EAB68-B60D-D648-BC50-AD27B3B73F73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19A4DF-D7BF-C843-BFAF-200DA24EC9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0EAB68-B60D-D648-BC50-AD27B3B73F73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0EAB68-B60D-D648-BC50-AD27B3B73F73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19A4DF-D7BF-C843-BFAF-200DA24EC9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40EAB68-B60D-D648-BC50-AD27B3B73F73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219A4DF-D7BF-C843-BFAF-200DA24EC9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2971328"/>
          </a:xfrm>
        </p:spPr>
        <p:txBody>
          <a:bodyPr/>
          <a:lstStyle/>
          <a:p>
            <a:r>
              <a:rPr lang="en-US" dirty="0" smtClean="0"/>
              <a:t>Big Data, Smart Cities, and Privacy Resilience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19522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Songdo</a:t>
            </a:r>
            <a:r>
              <a:rPr lang="en-US" dirty="0" smtClean="0"/>
              <a:t>, South Korea</a:t>
            </a:r>
            <a:endParaRPr lang="en-US" dirty="0"/>
          </a:p>
        </p:txBody>
      </p:sp>
      <p:pic>
        <p:nvPicPr>
          <p:cNvPr id="5121" name="Picture 1" descr="C:\Users\Jody\Dropbox\Songdo_IBD_Aerial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0970" y="1635034"/>
            <a:ext cx="7554687" cy="41668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1169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Santander, Spain</a:t>
            </a:r>
            <a:endParaRPr lang="en-US" dirty="0"/>
          </a:p>
        </p:txBody>
      </p:sp>
      <p:pic>
        <p:nvPicPr>
          <p:cNvPr id="4097" name="Picture 1" descr="C:\Users\Jody\Dropbox\santander-smartcity-plataform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9006" y="1274309"/>
            <a:ext cx="5748337" cy="5281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9606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Chicago’s Array of Things</a:t>
            </a:r>
            <a:endParaRPr lang="en-US" dirty="0"/>
          </a:p>
        </p:txBody>
      </p:sp>
      <p:pic>
        <p:nvPicPr>
          <p:cNvPr id="3" name="Picture 2" descr="http://pthumbnails.5min.com/10369452/518472585_c_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513" y="1604962"/>
            <a:ext cx="7500258" cy="4621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3528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Chicago’s Array of Things</a:t>
            </a:r>
            <a:endParaRPr lang="en-US" dirty="0"/>
          </a:p>
        </p:txBody>
      </p:sp>
      <p:pic>
        <p:nvPicPr>
          <p:cNvPr id="38914" name="Picture 2" descr="C:\Users\Jody\Dropbox\array-diagr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762125"/>
            <a:ext cx="7286626" cy="3923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155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Chicago’s Array of Things</a:t>
            </a:r>
            <a:endParaRPr lang="en-US" dirty="0"/>
          </a:p>
        </p:txBody>
      </p:sp>
      <p:pic>
        <p:nvPicPr>
          <p:cNvPr id="3" name="Picture 3" descr="C:\Users\Jody\Dropbox\chicago_array_ma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3828" y="1417320"/>
            <a:ext cx="6669314" cy="4868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1367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Resilient Cities</a:t>
            </a:r>
            <a:endParaRPr lang="en-US" dirty="0"/>
          </a:p>
        </p:txBody>
      </p:sp>
      <p:pic>
        <p:nvPicPr>
          <p:cNvPr id="40962" name="Picture 2" descr="C:\Users\Jody\Dropbox\resilientcity-10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3756" y="1661554"/>
            <a:ext cx="6405844" cy="4951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7351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 Resilient Cities</a:t>
            </a:r>
            <a:endParaRPr lang="en-US" dirty="0"/>
          </a:p>
        </p:txBody>
      </p:sp>
      <p:pic>
        <p:nvPicPr>
          <p:cNvPr id="39939" name="Picture 3" descr="C:\Users\Jody\Dropbox\RockefellerFoundation-ResilientCiti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5694" y="1643742"/>
            <a:ext cx="6172392" cy="45730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9961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Resilient Cities</a:t>
            </a:r>
            <a:endParaRPr lang="en-US" dirty="0"/>
          </a:p>
        </p:txBody>
      </p:sp>
      <p:pic>
        <p:nvPicPr>
          <p:cNvPr id="41986" name="Picture 2" descr="C:\Users\Jody\Dropbox\the-new-resilient-city-1-6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3525" y="1719263"/>
            <a:ext cx="7262132" cy="4086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049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Future?</a:t>
            </a:r>
            <a:endParaRPr lang="en-US" dirty="0"/>
          </a:p>
        </p:txBody>
      </p:sp>
      <p:pic>
        <p:nvPicPr>
          <p:cNvPr id="43010" name="Picture 2" descr="C:\Users\Jody\Dropbox\ny_resilient_ci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1437" y="1254034"/>
            <a:ext cx="7174992" cy="5278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1323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Future?</a:t>
            </a:r>
            <a:endParaRPr lang="en-US" dirty="0"/>
          </a:p>
        </p:txBody>
      </p:sp>
      <p:pic>
        <p:nvPicPr>
          <p:cNvPr id="44034" name="Picture 2" descr="C:\Users\Jody\Dropbox\london-resilient citi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5799" y="1237570"/>
            <a:ext cx="7307715" cy="5288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4386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is Everywhere</a:t>
            </a:r>
            <a:endParaRPr lang="en-US" dirty="0"/>
          </a:p>
        </p:txBody>
      </p:sp>
      <p:pic>
        <p:nvPicPr>
          <p:cNvPr id="3076" name="Picture 4" descr="http://eduvantis.com/wp-content/uploads/2015/04/big-da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2029" y="1735393"/>
            <a:ext cx="7751659" cy="3763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5791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Future?</a:t>
            </a:r>
            <a:endParaRPr lang="en-US" dirty="0"/>
          </a:p>
        </p:txBody>
      </p:sp>
      <p:pic>
        <p:nvPicPr>
          <p:cNvPr id="45058" name="Picture 2" descr="C:\Users\Jody\Dropbox\dystop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5734" y="1417320"/>
            <a:ext cx="7766699" cy="4907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6948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Privacy Possible?</a:t>
            </a:r>
            <a:endParaRPr lang="en-US" dirty="0"/>
          </a:p>
        </p:txBody>
      </p:sp>
      <p:pic>
        <p:nvPicPr>
          <p:cNvPr id="1026" name="Picture 28" descr="http://epic.org/Privacy%3F%20l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0" y="1570264"/>
            <a:ext cx="27051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25" descr="http://images.pcworld.com/images/article/2012/03/facebook_privacy-113305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6870" y="1417320"/>
            <a:ext cx="2526333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3" descr="http://mothtoflamefilms.com/wp-content/uploads/2012/04/Privacy-on-the-Interne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8570" y="3112769"/>
            <a:ext cx="3027027" cy="207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37" descr="http://conspiracygrimoire.com/wp-content/uploads/2013/06/90372898-internet-privac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5850" y="3254284"/>
            <a:ext cx="3331573" cy="333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Privacy?</a:t>
            </a:r>
            <a:endParaRPr lang="en-US" dirty="0"/>
          </a:p>
        </p:txBody>
      </p:sp>
      <p:pic>
        <p:nvPicPr>
          <p:cNvPr id="2050" name="Picture 16" descr="http://www.lossofprivacy.com/wp-content/uploads/2011/01/privacy-busybodies-down-the-ages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8314" y="1750422"/>
            <a:ext cx="3915374" cy="416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4" descr="http://ih0.redbubble.net/image.10470346.1840/flat,550x550,075,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2476500"/>
            <a:ext cx="3560492" cy="233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Resilience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2005" b="2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35594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 Resilience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http://www.lr.org/en/_images/213-54051_150415_LRF_resilienc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608" y="1447800"/>
            <a:ext cx="7498080" cy="48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2100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Ecological Resilience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1435608" y="1447800"/>
            <a:ext cx="7498080" cy="5410200"/>
          </a:xfrm>
        </p:spPr>
      </p:pic>
    </p:spTree>
    <p:extLst>
      <p:ext uri="{BB962C8B-B14F-4D97-AF65-F5344CB8AC3E}">
        <p14:creationId xmlns:p14="http://schemas.microsoft.com/office/powerpoint/2010/main" xmlns="" val="349105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Socio Ecological Resilience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1733" r="17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425478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Socio Ecological Resilience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781" r="-17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51004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Can Privacy be Resilient in a Smart City?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NIST FRAMEWORK FOR PRIVACY</a:t>
            </a:r>
          </a:p>
          <a:p>
            <a:endParaRPr lang="en-US" dirty="0"/>
          </a:p>
          <a:p>
            <a:r>
              <a:rPr lang="en-US" smtClean="0"/>
              <a:t>COMPARE WITH OTHER TYPES OF RESILIENCY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9115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vil engineers imag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1182" y="1382326"/>
            <a:ext cx="7872505" cy="48660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82296" indent="0">
              <a:buNone/>
            </a:pPr>
            <a:r>
              <a:rPr lang="en-US" sz="4800" dirty="0" smtClean="0"/>
              <a:t>        </a:t>
            </a:r>
            <a:r>
              <a:rPr lang="en-US" sz="4800" b="1" dirty="0" smtClean="0">
                <a:solidFill>
                  <a:srgbClr val="FF0000"/>
                </a:solidFill>
              </a:rPr>
              <a:t> PRIVACY?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732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</a:t>
            </a:r>
            <a:endParaRPr lang="en-US" dirty="0"/>
          </a:p>
        </p:txBody>
      </p:sp>
      <p:pic>
        <p:nvPicPr>
          <p:cNvPr id="12291" name="Picture 3" descr="C:\Users\Jody\Dropbox\4-Vs-of-big-da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5459" y="1656806"/>
            <a:ext cx="7598229" cy="46678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2389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Engineering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 risk management solution</a:t>
            </a:r>
          </a:p>
          <a:p>
            <a:pPr lvl="1"/>
            <a:r>
              <a:rPr lang="en-US" dirty="0" smtClean="0"/>
              <a:t>Frame Business Objectives</a:t>
            </a:r>
          </a:p>
          <a:p>
            <a:pPr lvl="1"/>
            <a:r>
              <a:rPr lang="en-US" dirty="0" smtClean="0"/>
              <a:t>Frame Organizational Privacy Governance</a:t>
            </a:r>
          </a:p>
          <a:p>
            <a:pPr lvl="1"/>
            <a:r>
              <a:rPr lang="en-US" dirty="0" smtClean="0"/>
              <a:t>Assess system Design</a:t>
            </a:r>
          </a:p>
          <a:p>
            <a:pPr lvl="1"/>
            <a:r>
              <a:rPr lang="en-US" dirty="0" smtClean="0"/>
              <a:t>Assess Privacy Risk</a:t>
            </a:r>
          </a:p>
          <a:p>
            <a:pPr lvl="1"/>
            <a:r>
              <a:rPr lang="en-US" dirty="0" smtClean="0"/>
              <a:t>Design Privacy Controls </a:t>
            </a:r>
          </a:p>
          <a:p>
            <a:pPr lvl="1"/>
            <a:r>
              <a:rPr lang="en-US" dirty="0" smtClean="0"/>
              <a:t>Monitor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770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9667" r="-29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343648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8069" b="-8069"/>
          <a:stretch>
            <a:fillRect/>
          </a:stretch>
        </p:blipFill>
        <p:spPr>
          <a:xfrm>
            <a:off x="1208296" y="843072"/>
            <a:ext cx="7499350" cy="4800600"/>
          </a:xfrm>
        </p:spPr>
      </p:pic>
    </p:spTree>
    <p:extLst>
      <p:ext uri="{BB962C8B-B14F-4D97-AF65-F5344CB8AC3E}">
        <p14:creationId xmlns:p14="http://schemas.microsoft.com/office/powerpoint/2010/main" xmlns="" val="205639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Plus: Two </a:t>
            </a:r>
            <a:r>
              <a:rPr lang="en-US" b="1" dirty="0" smtClean="0">
                <a:solidFill>
                  <a:srgbClr val="FF0000"/>
                </a:solidFill>
              </a:rPr>
              <a:t>Unique</a:t>
            </a:r>
            <a:r>
              <a:rPr lang="en-US" dirty="0" smtClean="0"/>
              <a:t> Elements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Privacy Engineering objectives</a:t>
            </a:r>
          </a:p>
          <a:p>
            <a:endParaRPr lang="en-US" dirty="0"/>
          </a:p>
          <a:p>
            <a:r>
              <a:rPr lang="en-US" dirty="0" smtClean="0"/>
              <a:t>Privacy Risk Model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1640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OBJECTIVES:  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Predictability</a:t>
            </a:r>
          </a:p>
          <a:p>
            <a:endParaRPr lang="en-US" dirty="0"/>
          </a:p>
          <a:p>
            <a:r>
              <a:rPr lang="en-US" dirty="0" smtClean="0"/>
              <a:t>Manageability</a:t>
            </a:r>
          </a:p>
          <a:p>
            <a:endParaRPr lang="en-US" dirty="0"/>
          </a:p>
          <a:p>
            <a:r>
              <a:rPr lang="en-US" dirty="0" err="1" smtClean="0"/>
              <a:t>Disassociability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68449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Risk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r>
              <a:rPr lang="en-US" b="1" dirty="0" err="1" smtClean="0">
                <a:solidFill>
                  <a:schemeClr val="tx2"/>
                </a:solidFill>
              </a:rPr>
              <a:t>Liklihood</a:t>
            </a:r>
            <a:r>
              <a:rPr lang="en-US" b="1" dirty="0" smtClean="0">
                <a:solidFill>
                  <a:schemeClr val="tx2"/>
                </a:solidFill>
              </a:rPr>
              <a:t> of a problematic data action</a:t>
            </a:r>
          </a:p>
          <a:p>
            <a:pPr marL="82296" indent="0">
              <a:buNone/>
            </a:pPr>
            <a:r>
              <a:rPr lang="en-US" b="1" dirty="0" smtClean="0">
                <a:solidFill>
                  <a:schemeClr val="tx2"/>
                </a:solidFill>
              </a:rPr>
              <a:t>     ×</a:t>
            </a:r>
          </a:p>
          <a:p>
            <a:pPr marL="82296" indent="0">
              <a:buNone/>
            </a:pPr>
            <a:r>
              <a:rPr lang="en-US" b="1" dirty="0" smtClean="0">
                <a:solidFill>
                  <a:schemeClr val="tx2"/>
                </a:solidFill>
              </a:rPr>
              <a:t>Impact of a Problematic Action</a:t>
            </a:r>
          </a:p>
          <a:p>
            <a:pPr marL="82296" indent="0">
              <a:buNone/>
            </a:pPr>
            <a:r>
              <a:rPr lang="en-US" b="1" dirty="0" smtClean="0">
                <a:solidFill>
                  <a:schemeClr val="tx2"/>
                </a:solidFill>
              </a:rPr>
              <a:t>     =</a:t>
            </a:r>
            <a:endParaRPr lang="en-US" b="1" dirty="0">
              <a:solidFill>
                <a:schemeClr val="tx2"/>
              </a:solidFill>
            </a:endParaRPr>
          </a:p>
          <a:p>
            <a:pPr marL="82296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Privacy Risk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67465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Is Privacy Engineering enough?</a:t>
            </a:r>
          </a:p>
          <a:p>
            <a:endParaRPr lang="en-US" dirty="0"/>
          </a:p>
          <a:p>
            <a:r>
              <a:rPr lang="en-US" dirty="0" smtClean="0"/>
              <a:t>Does privacy need to </a:t>
            </a:r>
            <a:r>
              <a:rPr lang="en-US" dirty="0" smtClean="0">
                <a:solidFill>
                  <a:srgbClr val="FF0000"/>
                </a:solidFill>
              </a:rPr>
              <a:t>evolve</a:t>
            </a:r>
            <a:r>
              <a:rPr lang="en-US" dirty="0" smtClean="0"/>
              <a:t> in order to be resilient in an era of the smart city, the Internet of Things and big data? (ecological resilience)</a:t>
            </a:r>
          </a:p>
          <a:p>
            <a:endParaRPr lang="en-US" dirty="0"/>
          </a:p>
          <a:p>
            <a:r>
              <a:rPr lang="en-US" dirty="0" smtClean="0"/>
              <a:t>What would the evolution of privacy look like?</a:t>
            </a:r>
          </a:p>
          <a:p>
            <a:endParaRPr lang="en-US" dirty="0"/>
          </a:p>
          <a:p>
            <a:r>
              <a:rPr lang="en-US" dirty="0" smtClean="0"/>
              <a:t>How does socio ecological resilience fit?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18945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pic>
        <p:nvPicPr>
          <p:cNvPr id="11265" name="Picture 1" descr="C:\Users\Jody\Dropbox\advance-sensor-set-arduino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7494" y="1695993"/>
            <a:ext cx="6402106" cy="47802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9298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 in the Home</a:t>
            </a:r>
            <a:endParaRPr lang="en-US" dirty="0"/>
          </a:p>
        </p:txBody>
      </p:sp>
      <p:pic>
        <p:nvPicPr>
          <p:cNvPr id="10241" name="Picture 1" descr="C:\Users\Jody\Dropbox\sensors-hom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970" y="1600540"/>
            <a:ext cx="6130399" cy="4789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0582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Smart Grid</a:t>
            </a:r>
            <a:endParaRPr lang="en-US" dirty="0"/>
          </a:p>
        </p:txBody>
      </p:sp>
      <p:pic>
        <p:nvPicPr>
          <p:cNvPr id="9217" name="Picture 1" descr="C:\Users\Jody\Dropbox\smartgrid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" y="1701799"/>
            <a:ext cx="7718718" cy="38172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2227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</a:t>
            </a:r>
            <a:endParaRPr lang="en-US" dirty="0"/>
          </a:p>
        </p:txBody>
      </p:sp>
      <p:pic>
        <p:nvPicPr>
          <p:cNvPr id="8193" name="Picture 1" descr="C:\Users\Jody\Dropbox\WaterSaverHo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2254023"/>
            <a:ext cx="7067550" cy="2690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4398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</a:t>
            </a:r>
            <a:endParaRPr lang="en-US" dirty="0"/>
          </a:p>
        </p:txBody>
      </p:sp>
      <p:pic>
        <p:nvPicPr>
          <p:cNvPr id="7169" name="Picture 1" descr="C:\Users\Jody\Dropbox\bluetooth_street_b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0550" y="1417320"/>
            <a:ext cx="7560809" cy="4681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7323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Cities</a:t>
            </a:r>
            <a:endParaRPr lang="en-US" dirty="0"/>
          </a:p>
        </p:txBody>
      </p:sp>
      <p:pic>
        <p:nvPicPr>
          <p:cNvPr id="6145" name="Picture 1" descr="C:\Users\Jody\Dropbox\libelium_smart_world_infographic_b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5608" y="1694377"/>
            <a:ext cx="6977743" cy="4963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9183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258</TotalTime>
  <Words>217</Words>
  <Application>Microsoft Office PowerPoint</Application>
  <PresentationFormat>On-screen Show (4:3)</PresentationFormat>
  <Paragraphs>74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Solstice</vt:lpstr>
      <vt:lpstr>Big Data, Smart Cities, and Privacy Resilience </vt:lpstr>
      <vt:lpstr>Big Data is Everywhere</vt:lpstr>
      <vt:lpstr>Big Data</vt:lpstr>
      <vt:lpstr>Sensors</vt:lpstr>
      <vt:lpstr>Sensors in the Home</vt:lpstr>
      <vt:lpstr>The Smart Grid</vt:lpstr>
      <vt:lpstr>Water</vt:lpstr>
      <vt:lpstr>Traffic</vt:lpstr>
      <vt:lpstr>Smart Cities</vt:lpstr>
      <vt:lpstr>Songdo, South Korea</vt:lpstr>
      <vt:lpstr>Santander, Spain</vt:lpstr>
      <vt:lpstr>Chicago’s Array of Things</vt:lpstr>
      <vt:lpstr>Chicago’s Array of Things</vt:lpstr>
      <vt:lpstr>Chicago’s Array of Things</vt:lpstr>
      <vt:lpstr>Resilient Cities</vt:lpstr>
      <vt:lpstr>100 Resilient Cities</vt:lpstr>
      <vt:lpstr>Resilient Cities</vt:lpstr>
      <vt:lpstr>The Future?</vt:lpstr>
      <vt:lpstr>The Future?</vt:lpstr>
      <vt:lpstr>The Future?</vt:lpstr>
      <vt:lpstr>Is Privacy Possible?</vt:lpstr>
      <vt:lpstr>Privacy?</vt:lpstr>
      <vt:lpstr>Resilience</vt:lpstr>
      <vt:lpstr>Engineering Resilience</vt:lpstr>
      <vt:lpstr>Ecological Resilience</vt:lpstr>
      <vt:lpstr>Socio Ecological Resilience</vt:lpstr>
      <vt:lpstr>Socio Ecological Resilience</vt:lpstr>
      <vt:lpstr>Can Privacy be Resilient in a Smart City? </vt:lpstr>
      <vt:lpstr>ENGINEERING</vt:lpstr>
      <vt:lpstr>Privacy Engineering Framework</vt:lpstr>
      <vt:lpstr>Slide 31</vt:lpstr>
      <vt:lpstr>Slide 32</vt:lpstr>
      <vt:lpstr>Plus: Two Unique Elements</vt:lpstr>
      <vt:lpstr>OBJECTIVES:  Communication</vt:lpstr>
      <vt:lpstr>Privacy Risk Model</vt:lpstr>
      <vt:lpstr>Concluding thoughts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Privacy Engineering Framework</dc:title>
  <dc:creator>Janine Hiller</dc:creator>
  <cp:lastModifiedBy>Jody Blanke</cp:lastModifiedBy>
  <cp:revision>17</cp:revision>
  <dcterms:created xsi:type="dcterms:W3CDTF">2015-07-31T00:18:47Z</dcterms:created>
  <dcterms:modified xsi:type="dcterms:W3CDTF">2015-08-12T15:04:50Z</dcterms:modified>
</cp:coreProperties>
</file>